
<file path=[Content_Types].xml><?xml version="1.0" encoding="utf-8"?>
<Types xmlns="http://schemas.openxmlformats.org/package/2006/content-types">
  <Default Extension="png" ContentType="image/png"/>
  <Default Extension="emf" ContentType="image/x-emf"/>
  <Default Extension="xls" ContentType="application/vnd.ms-excel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5"/>
  </p:notesMasterIdLst>
  <p:handoutMasterIdLst>
    <p:handoutMasterId r:id="rId46"/>
  </p:handoutMasterIdLst>
  <p:sldIdLst>
    <p:sldId id="256" r:id="rId5"/>
    <p:sldId id="262" r:id="rId6"/>
    <p:sldId id="273" r:id="rId7"/>
    <p:sldId id="341" r:id="rId8"/>
    <p:sldId id="342" r:id="rId9"/>
    <p:sldId id="275" r:id="rId10"/>
    <p:sldId id="276" r:id="rId11"/>
    <p:sldId id="279" r:id="rId12"/>
    <p:sldId id="282" r:id="rId13"/>
    <p:sldId id="280" r:id="rId14"/>
    <p:sldId id="264" r:id="rId15"/>
    <p:sldId id="299" r:id="rId16"/>
    <p:sldId id="343" r:id="rId17"/>
    <p:sldId id="344" r:id="rId18"/>
    <p:sldId id="345" r:id="rId19"/>
    <p:sldId id="346" r:id="rId20"/>
    <p:sldId id="347" r:id="rId21"/>
    <p:sldId id="348" r:id="rId22"/>
    <p:sldId id="349" r:id="rId23"/>
    <p:sldId id="350" r:id="rId24"/>
    <p:sldId id="351" r:id="rId25"/>
    <p:sldId id="352" r:id="rId26"/>
    <p:sldId id="353" r:id="rId27"/>
    <p:sldId id="318" r:id="rId28"/>
    <p:sldId id="340" r:id="rId29"/>
    <p:sldId id="354" r:id="rId30"/>
    <p:sldId id="355" r:id="rId31"/>
    <p:sldId id="356" r:id="rId32"/>
    <p:sldId id="314" r:id="rId33"/>
    <p:sldId id="310" r:id="rId34"/>
    <p:sldId id="320" r:id="rId35"/>
    <p:sldId id="328" r:id="rId36"/>
    <p:sldId id="329" r:id="rId37"/>
    <p:sldId id="332" r:id="rId38"/>
    <p:sldId id="334" r:id="rId39"/>
    <p:sldId id="335" r:id="rId40"/>
    <p:sldId id="336" r:id="rId41"/>
    <p:sldId id="337" r:id="rId42"/>
    <p:sldId id="339" r:id="rId43"/>
    <p:sldId id="316" r:id="rId44"/>
  </p:sldIdLst>
  <p:sldSz cx="9144000" cy="5143500" type="screen16x9"/>
  <p:notesSz cx="7023100" cy="92694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no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19">
          <p15:clr>
            <a:srgbClr val="A4A3A4"/>
          </p15:clr>
        </p15:guide>
        <p15:guide id="2" pos="221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26" y="9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406"/>
    </p:cViewPr>
  </p:sorterViewPr>
  <p:notesViewPr>
    <p:cSldViewPr>
      <p:cViewPr varScale="1">
        <p:scale>
          <a:sx n="66" d="100"/>
          <a:sy n="66" d="100"/>
        </p:scale>
        <p:origin x="-2784" y="-114"/>
      </p:cViewPr>
      <p:guideLst>
        <p:guide orient="horz" pos="2919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9863" y="0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05863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defTabSz="930275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9863" y="8805863"/>
            <a:ext cx="3043237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95" tIns="46548" rIns="93095" bIns="46548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>
                <a:cs typeface="+mn-cs"/>
              </a:defRPr>
            </a:lvl1pPr>
          </a:lstStyle>
          <a:p>
            <a:pPr>
              <a:defRPr/>
            </a:pPr>
            <a:fld id="{69339C9F-2760-4B1C-8F1B-914E6705F3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4121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8275" y="0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22275" y="695325"/>
            <a:ext cx="6178550" cy="34766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03725"/>
            <a:ext cx="5619750" cy="417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04275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8275" y="8804275"/>
            <a:ext cx="3043238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3411655B-CA77-49E9-A6D1-D3B3F354B8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2004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FD5DFC-BE04-4B7E-8153-26E5CC9B0A44}" type="slidenum">
              <a:rPr lang="en-US"/>
              <a:pPr/>
              <a:t>19</a:t>
            </a:fld>
            <a:endParaRPr lang="en-US"/>
          </a:p>
        </p:txBody>
      </p:sp>
      <p:sp>
        <p:nvSpPr>
          <p:cNvPr id="545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600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4493369-D498-4554-AE9F-59C9EEE0237C}" type="slidenum">
              <a:rPr lang="en-US">
                <a:solidFill>
                  <a:srgbClr val="000000"/>
                </a:solidFill>
              </a:rPr>
              <a:pPr/>
              <a:t>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50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50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740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A5EB8EA-FA8F-4ADB-B3E4-B9C0B7313475}" type="slidenum">
              <a:rPr lang="en-US">
                <a:solidFill>
                  <a:srgbClr val="000000"/>
                </a:solidFill>
              </a:rPr>
              <a:pPr/>
              <a:t>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83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Note just compute – main</a:t>
            </a:r>
            <a:r>
              <a:rPr lang="en-US" baseline="0" dirty="0" smtClean="0"/>
              <a:t> memory (1.6PB); Disk (26PB); near line (300PB)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BAE556-229C-4942-9878-E00B33DAF5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821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22275" y="695325"/>
            <a:ext cx="6178550" cy="3476625"/>
          </a:xfrm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49156" name="Footer Placeholder 3"/>
          <p:cNvSpPr>
            <a:spLocks noGrp="1"/>
          </p:cNvSpPr>
          <p:nvPr>
            <p:ph type="ftr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1pPr>
            <a:lvl2pPr marL="715535" indent="-275206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2pPr>
            <a:lvl3pPr marL="1100823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3pPr>
            <a:lvl4pPr marL="1541153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4pPr>
            <a:lvl5pPr marL="1981482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5pPr>
            <a:lvl6pPr marL="2421811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6pPr>
            <a:lvl7pPr marL="2862141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7pPr>
            <a:lvl8pPr marL="3302470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8pPr>
            <a:lvl9pPr marL="3742799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200">
                <a:solidFill>
                  <a:srgbClr val="000000"/>
                </a:solidFill>
              </a:rPr>
              <a:t>Cray Proprietary</a:t>
            </a:r>
          </a:p>
        </p:txBody>
      </p:sp>
      <p:sp>
        <p:nvSpPr>
          <p:cNvPr id="49157" name="Slide Number Placeholder 4"/>
          <p:cNvSpPr>
            <a:spLocks noGrp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1pPr>
            <a:lvl2pPr marL="715535" indent="-275206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2pPr>
            <a:lvl3pPr marL="1100823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3pPr>
            <a:lvl4pPr marL="1541153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4pPr>
            <a:lvl5pPr marL="1981482" indent="-220165" defTabSz="449503" eaLnBrk="0" hangingPunct="0"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5pPr>
            <a:lvl6pPr marL="2421811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6pPr>
            <a:lvl7pPr marL="2862141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7pPr>
            <a:lvl8pPr marL="3302470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8pPr>
            <a:lvl9pPr marL="3742799" indent="-220165" defTabSz="44950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295" algn="l"/>
                <a:tab pos="1828590" algn="l"/>
                <a:tab pos="2742885" algn="l"/>
                <a:tab pos="3657180" algn="l"/>
                <a:tab pos="4571475" algn="l"/>
                <a:tab pos="5485769" algn="l"/>
                <a:tab pos="6400064" algn="l"/>
                <a:tab pos="7314359" algn="l"/>
                <a:tab pos="8228654" algn="l"/>
                <a:tab pos="9142949" algn="l"/>
                <a:tab pos="10057244" algn="l"/>
              </a:tabLst>
              <a:defRPr sz="23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BE1EE5-3A44-4FBC-B25F-838B431AC772}" type="slidenum">
              <a:rPr lang="en-US" sz="1200">
                <a:solidFill>
                  <a:srgbClr val="000000"/>
                </a:solidFill>
              </a:rPr>
              <a:pPr eaLnBrk="1" hangingPunct="1"/>
              <a:t>24</a:t>
            </a:fld>
            <a:endParaRPr lang="en-US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7354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C731E1-D400-41BE-AA18-BBE6B625CA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802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4686300"/>
            <a:ext cx="4191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2007-2016 ECE408/CS483, University of Illinois, Urbana-Champaign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FE740-AAAE-44C3-98DC-C213F73B2D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197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71450"/>
            <a:ext cx="1981200" cy="44005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71450"/>
            <a:ext cx="5791200" cy="44005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4686300"/>
            <a:ext cx="4191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2007-2016 ECE408/CS483, University of Illinois, Urbana-Champaign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D7E35-5144-4F95-B3A3-2BB4E7C14B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734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86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724400" y="1143000"/>
            <a:ext cx="3886200" cy="1657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724400" y="2914650"/>
            <a:ext cx="3886200" cy="1657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4686300"/>
            <a:ext cx="4191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2007-2016 ECE408/CS483, University of Illinois, Urbana-Champaign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880E6F-77EC-4E3E-A234-6C6A6E5492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1036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3886200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724400" y="1143000"/>
            <a:ext cx="3886200" cy="3429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4686300"/>
            <a:ext cx="39624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David Kirk/NVIDIA and Wen-mei W. Hwu, 2007-2016 ECE408/CS483, University of Illinois, Urbana-Champaign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090979-49D1-4999-9D28-1853EDE10D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3333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143000"/>
            <a:ext cx="7924800" cy="1657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914650"/>
            <a:ext cx="7924800" cy="1657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4686300"/>
            <a:ext cx="39624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David Kirk/NVIDIA and Wen-mei W. Hwu, 2007-2016 ECE408/CS483, University of Illinois, Urbana-Champaign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074CB2-1E8B-4B82-8A2A-784FA1EC66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0780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143000"/>
            <a:ext cx="7924800" cy="34290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4686300"/>
            <a:ext cx="39624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David Kirk/NVIDIA and Wen-mei W. Hwu, 2007-2016 ECE408/CS483, University of Illinois, Urbana-Champaign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B1BD17-2022-4472-A477-10695830A0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304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79248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7924800" cy="1657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14650"/>
            <a:ext cx="7924800" cy="16573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57200" y="4686300"/>
            <a:ext cx="39624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© David Kirk/NVIDIA and Wen-mei W. Hwu, 2007-2016 ECE408/CS483, University of Illinois, Urbana-Champaign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301E8-DF69-4462-8EB0-A3F5A83085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83870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 Slide w/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5206" y="272303"/>
            <a:ext cx="7896785" cy="998444"/>
          </a:xfrm>
          <a:prstGeom prst="rect">
            <a:avLst/>
          </a:prstGeom>
        </p:spPr>
        <p:txBody>
          <a:bodyPr vert="horz" lIns="82012" tIns="41005" rIns="82012" bIns="41005" anchor="ctr" anchorCtr="0">
            <a:noAutofit/>
          </a:bodyPr>
          <a:lstStyle>
            <a:lvl1pPr marL="0" indent="0">
              <a:buNone/>
              <a:defRPr sz="3600" b="0" baseline="0">
                <a:solidFill>
                  <a:schemeClr val="tx1"/>
                </a:solidFill>
                <a:latin typeface="+mj-lt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smtClean="0"/>
              <a:t>Title of slide</a:t>
            </a:r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35374" y="1371600"/>
            <a:ext cx="7886700" cy="3247465"/>
          </a:xfrm>
          <a:prstGeom prst="rect">
            <a:avLst/>
          </a:prstGeom>
        </p:spPr>
        <p:txBody>
          <a:bodyPr vert="horz" lIns="82012" tIns="41005" rIns="82012" bIns="41005"/>
          <a:lstStyle>
            <a:lvl1pPr marL="256994" indent="-256994">
              <a:buFont typeface="Wingdings" panose="05000000000000000000" pitchFamily="2" charset="2"/>
              <a:buChar char="§"/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604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06" y="282392"/>
            <a:ext cx="7896785" cy="998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300" b="0" i="0" kern="1200" dirty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35374" y="1361515"/>
            <a:ext cx="4012826" cy="3245984"/>
          </a:xfrm>
          <a:prstGeom prst="rect">
            <a:avLst/>
          </a:prstGeom>
        </p:spPr>
        <p:txBody>
          <a:bodyPr vert="horz" lIns="82012" tIns="41005" rIns="82012" bIns="41005"/>
          <a:lstStyle>
            <a:lvl1pPr marL="256994" indent="-256994">
              <a:buFont typeface="Wingdings" panose="05000000000000000000" pitchFamily="2" charset="2"/>
              <a:buChar char="§"/>
              <a:defRPr sz="210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 sz="150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 sz="135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 sz="135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8202" y="1361515"/>
            <a:ext cx="3883959" cy="3245984"/>
          </a:xfrm>
          <a:prstGeom prst="rect">
            <a:avLst/>
          </a:prstGeom>
        </p:spPr>
        <p:txBody>
          <a:bodyPr vert="horz" lIns="82012" tIns="41005" rIns="82012" bIns="41005"/>
          <a:lstStyle>
            <a:lvl1pPr marL="256994" indent="-256994">
              <a:buFont typeface="Wingdings" panose="05000000000000000000" pitchFamily="2" charset="2"/>
              <a:buChar char="§"/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37998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ondary Slide w/Text &amp;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615205" y="262218"/>
            <a:ext cx="7896785" cy="998444"/>
          </a:xfrm>
          <a:prstGeom prst="rect">
            <a:avLst/>
          </a:prstGeom>
        </p:spPr>
        <p:txBody>
          <a:bodyPr vert="horz" lIns="82012" tIns="41005" rIns="82012" bIns="41005" anchor="ctr" anchorCtr="0">
            <a:noAutofit/>
          </a:bodyPr>
          <a:lstStyle>
            <a:lvl1pPr marL="0" indent="0">
              <a:buNone/>
              <a:defRPr sz="3300" b="0" baseline="0">
                <a:solidFill>
                  <a:schemeClr val="tx1"/>
                </a:solidFill>
                <a:latin typeface="+mj-lt"/>
                <a:cs typeface="Arial Narrow" panose="020B0606020202030204" pitchFamily="34" charset="0"/>
              </a:defRPr>
            </a:lvl1pPr>
          </a:lstStyle>
          <a:p>
            <a:pPr lvl="0"/>
            <a:r>
              <a:rPr lang="en-US" dirty="0" smtClean="0"/>
              <a:t>Title of slide</a:t>
            </a:r>
            <a:endParaRPr lang="en-US" dirty="0"/>
          </a:p>
        </p:txBody>
      </p:sp>
      <p:sp>
        <p:nvSpPr>
          <p:cNvPr id="4" name="Text Placeholder 7"/>
          <p:cNvSpPr>
            <a:spLocks noGrp="1"/>
          </p:cNvSpPr>
          <p:nvPr>
            <p:ph type="body" sz="quarter" idx="12" hasCustomPrompt="1"/>
          </p:nvPr>
        </p:nvSpPr>
        <p:spPr>
          <a:xfrm>
            <a:off x="635376" y="1361517"/>
            <a:ext cx="5153585" cy="3257551"/>
          </a:xfrm>
          <a:prstGeom prst="rect">
            <a:avLst/>
          </a:prstGeom>
        </p:spPr>
        <p:txBody>
          <a:bodyPr vert="horz" lIns="82012" tIns="41005" rIns="82012" bIns="41005">
            <a:normAutofit/>
          </a:bodyPr>
          <a:lstStyle>
            <a:lvl1pPr marL="0" indent="0">
              <a:buNone/>
              <a:defRPr sz="2100" b="0" i="0" baseline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pPr lvl="0"/>
            <a:r>
              <a:rPr lang="en-US" dirty="0" smtClean="0"/>
              <a:t>Body Text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 hasCustomPrompt="1"/>
          </p:nvPr>
        </p:nvSpPr>
        <p:spPr>
          <a:xfrm>
            <a:off x="5788961" y="1361514"/>
            <a:ext cx="2733115" cy="3247466"/>
          </a:xfrm>
          <a:prstGeom prst="rect">
            <a:avLst/>
          </a:prstGeom>
        </p:spPr>
        <p:txBody>
          <a:bodyPr vert="horz" lIns="82012" tIns="41005" rIns="82012" bIns="41005"/>
          <a:lstStyle>
            <a:lvl1pPr marL="0" indent="0" algn="ctr">
              <a:buNone/>
              <a:defRPr sz="1200" baseline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proper below image </a:t>
            </a:r>
          </a:p>
          <a:p>
            <a:pPr lvl="0"/>
            <a:r>
              <a:rPr lang="en-US" dirty="0" smtClean="0"/>
              <a:t>to insert media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754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457200" y="4686300"/>
            <a:ext cx="4343400" cy="342900"/>
          </a:xfrm>
          <a:prstGeom prst="rect">
            <a:avLst/>
          </a:prstGeo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dirty="0" smtClean="0"/>
              <a:t>© David Kirk/NVIDIA and Wen-mei W. Hwu, 2007-2016 ECE408/CS483, University of Illinois, Urbana-Champaign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F0956-2873-4306-A993-549A81F6C4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7991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06" y="282392"/>
            <a:ext cx="7896785" cy="998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300" b="0" i="0" kern="1200" dirty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35374" y="1361515"/>
            <a:ext cx="4012826" cy="3245984"/>
          </a:xfrm>
          <a:prstGeom prst="rect">
            <a:avLst/>
          </a:prstGeom>
        </p:spPr>
        <p:txBody>
          <a:bodyPr vert="horz" lIns="82012" tIns="41005" rIns="82012" bIns="41005"/>
          <a:lstStyle>
            <a:lvl1pPr marL="256994" indent="-256994">
              <a:buFont typeface="Wingdings" panose="05000000000000000000" pitchFamily="2" charset="2"/>
              <a:buChar char="§"/>
              <a:defRPr sz="210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 sz="150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 sz="135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 sz="135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8202" y="1361515"/>
            <a:ext cx="3883959" cy="3245984"/>
          </a:xfrm>
          <a:prstGeom prst="rect">
            <a:avLst/>
          </a:prstGeom>
        </p:spPr>
        <p:txBody>
          <a:bodyPr vert="horz" lIns="82012" tIns="41005" rIns="82012" bIns="41005"/>
          <a:lstStyle>
            <a:lvl1pPr marL="256994" indent="-256994">
              <a:buFont typeface="Wingdings" panose="05000000000000000000" pitchFamily="2" charset="2"/>
              <a:buChar char="§"/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9503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06" y="282392"/>
            <a:ext cx="7896785" cy="998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300" b="0" i="0" kern="1200" dirty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35374" y="1361515"/>
            <a:ext cx="4012826" cy="3245984"/>
          </a:xfrm>
          <a:prstGeom prst="rect">
            <a:avLst/>
          </a:prstGeom>
        </p:spPr>
        <p:txBody>
          <a:bodyPr vert="horz" lIns="82012" tIns="41005" rIns="82012" bIns="41005"/>
          <a:lstStyle>
            <a:lvl1pPr marL="256994" indent="-256994">
              <a:buFont typeface="Wingdings" panose="05000000000000000000" pitchFamily="2" charset="2"/>
              <a:buChar char="§"/>
              <a:defRPr sz="210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 sz="150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 sz="135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 sz="135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8202" y="1361515"/>
            <a:ext cx="3883959" cy="3245984"/>
          </a:xfrm>
          <a:prstGeom prst="rect">
            <a:avLst/>
          </a:prstGeom>
        </p:spPr>
        <p:txBody>
          <a:bodyPr vert="horz" lIns="82012" tIns="41005" rIns="82012" bIns="41005"/>
          <a:lstStyle>
            <a:lvl1pPr marL="256994" indent="-256994">
              <a:buFont typeface="Wingdings" panose="05000000000000000000" pitchFamily="2" charset="2"/>
              <a:buChar char="§"/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8660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206" y="282392"/>
            <a:ext cx="7896785" cy="9984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lang="en-US" sz="3300" b="0" i="0" kern="1200" dirty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10"/>
          <p:cNvSpPr>
            <a:spLocks noGrp="1"/>
          </p:cNvSpPr>
          <p:nvPr>
            <p:ph type="body" sz="quarter" idx="12"/>
          </p:nvPr>
        </p:nvSpPr>
        <p:spPr>
          <a:xfrm>
            <a:off x="635374" y="1361515"/>
            <a:ext cx="4012826" cy="3245984"/>
          </a:xfrm>
          <a:prstGeom prst="rect">
            <a:avLst/>
          </a:prstGeom>
        </p:spPr>
        <p:txBody>
          <a:bodyPr vert="horz" lIns="82012" tIns="41005" rIns="82012" bIns="41005"/>
          <a:lstStyle>
            <a:lvl1pPr marL="256994" indent="-256994">
              <a:buFont typeface="Wingdings" panose="05000000000000000000" pitchFamily="2" charset="2"/>
              <a:buChar char="§"/>
              <a:defRPr sz="210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 sz="180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 sz="150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 sz="135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 sz="1350"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10"/>
          <p:cNvSpPr>
            <a:spLocks noGrp="1"/>
          </p:cNvSpPr>
          <p:nvPr>
            <p:ph type="body" sz="quarter" idx="13"/>
          </p:nvPr>
        </p:nvSpPr>
        <p:spPr>
          <a:xfrm>
            <a:off x="4648202" y="1361515"/>
            <a:ext cx="3883959" cy="3245984"/>
          </a:xfrm>
          <a:prstGeom prst="rect">
            <a:avLst/>
          </a:prstGeom>
        </p:spPr>
        <p:txBody>
          <a:bodyPr vert="horz" lIns="82012" tIns="41005" rIns="82012" bIns="41005"/>
          <a:lstStyle>
            <a:lvl1pPr marL="256994" indent="-256994">
              <a:buFont typeface="Wingdings" panose="05000000000000000000" pitchFamily="2" charset="2"/>
              <a:buChar char="§"/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1pPr>
            <a:lvl2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2pPr>
            <a:lvl3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3pPr>
            <a:lvl4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4pPr>
            <a:lvl5pPr>
              <a:defRPr b="0" i="0">
                <a:solidFill>
                  <a:schemeClr val="tx1"/>
                </a:solidFill>
                <a:latin typeface="+mj-lt"/>
                <a:ea typeface="Droid Sans" panose="020B0606030804020204" pitchFamily="34" charset="0"/>
                <a:cs typeface="Droid Sans" panose="020B0606030804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7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75757D-2A3A-4787-9F36-6DDABA770B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11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862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143000"/>
            <a:ext cx="3886200" cy="3429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4686300"/>
            <a:ext cx="4191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© David Kirk/NVIDIA and Wen-mei W. Hwu, 2007-2016 ECE408/CS483, University of Illinois, Urbana-Champaign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C01BD4-80EA-4DC2-A2D7-3E2855BD15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51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4686300"/>
            <a:ext cx="4191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2007-2016 ECE408/CS483, University of Illinois, Urbana-Champaign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8C9280-C6D3-4250-8F75-CA5F9B0291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294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4686300"/>
            <a:ext cx="4191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2007-2016 ECE408/CS483, University of Illinois, Urbana-Champaign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D207B2-A087-4640-BB96-CBCC294A4D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06831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4686300"/>
            <a:ext cx="4191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2007-2016 ECE408/CS483, University of Illinois, Urbana-Champaign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D01AE-E3C7-49A5-8890-0CF45AC7A2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180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4686300"/>
            <a:ext cx="4191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2007-2016 ECE408/CS483, University of Illinois, Urbana-Champaign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362588-0B51-4435-8D38-A2D2753123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0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457200" y="4686300"/>
            <a:ext cx="4191000" cy="3429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© David Kirk/NVIDIA and Wen-mei W. Hwu, 2007-2016 ECE408/CS483, University of Illinois, Urbana-Champaign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612843-DC1E-448B-AF1B-2FA084D1CA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6932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71450"/>
            <a:ext cx="79248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9248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fld id="{DA9B0B05-CDAF-4AA6-A4E3-EA827DD5F1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Line 7"/>
          <p:cNvSpPr>
            <a:spLocks noChangeShapeType="1"/>
          </p:cNvSpPr>
          <p:nvPr/>
        </p:nvSpPr>
        <p:spPr bwMode="auto">
          <a:xfrm>
            <a:off x="304800" y="171450"/>
            <a:ext cx="0" cy="4800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31" name="Line 8"/>
          <p:cNvSpPr>
            <a:spLocks noChangeShapeType="1"/>
          </p:cNvSpPr>
          <p:nvPr/>
        </p:nvSpPr>
        <p:spPr bwMode="auto">
          <a:xfrm>
            <a:off x="381000" y="171450"/>
            <a:ext cx="0" cy="4800600"/>
          </a:xfrm>
          <a:prstGeom prst="line">
            <a:avLst/>
          </a:prstGeom>
          <a:noFill/>
          <a:ln w="3810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727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8" r:id="rId13"/>
    <p:sldLayoutId id="2147483729" r:id="rId14"/>
    <p:sldLayoutId id="2147483730" r:id="rId15"/>
    <p:sldLayoutId id="2147483731" r:id="rId16"/>
    <p:sldLayoutId id="2147483733" r:id="rId17"/>
    <p:sldLayoutId id="2147483734" r:id="rId18"/>
    <p:sldLayoutId id="2147483735" r:id="rId19"/>
    <p:sldLayoutId id="2147483736" r:id="rId20"/>
    <p:sldLayoutId id="2147483737" r:id="rId21"/>
    <p:sldLayoutId id="2147483738" r:id="rId2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4.emf"/><Relationship Id="rId4" Type="http://schemas.openxmlformats.org/officeDocument/2006/relationships/oleObject" Target="../embeddings/Microsoft_Excel_97-2003_Worksheet1.xls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.emf"/><Relationship Id="rId4" Type="http://schemas.openxmlformats.org/officeDocument/2006/relationships/oleObject" Target="../embeddings/Microsoft_Excel_97-2003_Worksheet2.xls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w-hwu@illinois.edu" TargetMode="Externa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3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4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wiki.cites.illinois.edu/wiki/display/ece408f16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962330-5E45-4CD7-B42F-EA8EC0E0B481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17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71550"/>
            <a:ext cx="7772400" cy="257175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ECE408 / CS483 </a:t>
            </a:r>
            <a:br>
              <a:rPr lang="en-US" sz="3600" dirty="0" smtClean="0"/>
            </a:br>
            <a:r>
              <a:rPr lang="en-US" sz="3600" dirty="0" smtClean="0"/>
              <a:t>Fall </a:t>
            </a:r>
            <a:r>
              <a:rPr lang="en-US" sz="3600" dirty="0" smtClean="0"/>
              <a:t>2016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3600" dirty="0" smtClean="0"/>
              <a:t>Applied Parallel Programming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Lecture 1: Introduction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E75AE62-EFDE-4C0A-A792-BA6513490E73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Competition Team Project</a:t>
            </a:r>
            <a:endParaRPr lang="en-US" dirty="0" smtClean="0"/>
          </a:p>
        </p:txBody>
      </p:sp>
      <p:sp>
        <p:nvSpPr>
          <p:cNvPr id="1638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Work can be divided up between team members in any way that works for you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However, each team member </a:t>
            </a:r>
            <a:r>
              <a:rPr lang="en-US" sz="2800" dirty="0" smtClean="0"/>
              <a:t>need to be on top of the project and </a:t>
            </a:r>
            <a:r>
              <a:rPr lang="en-US" sz="2800" dirty="0" smtClean="0"/>
              <a:t>may </a:t>
            </a:r>
            <a:r>
              <a:rPr lang="en-US" sz="2800" dirty="0" smtClean="0"/>
              <a:t>get </a:t>
            </a:r>
            <a:r>
              <a:rPr lang="en-US" sz="2800" dirty="0" smtClean="0"/>
              <a:t>a separate </a:t>
            </a:r>
            <a:r>
              <a:rPr lang="en-US" sz="2800" dirty="0" smtClean="0"/>
              <a:t>grade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C3CB062-2300-4BCB-BE3D-9EF958AF35ED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74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Text/Notes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pt-BR" sz="2400" dirty="0" smtClean="0"/>
              <a:t>D. Kirk and W. Hwu, “Programming Massively Parallel Processors – A Hands-on Approach,” Morgan Kaufman Publisher, </a:t>
            </a:r>
            <a:r>
              <a:rPr lang="pt-BR" sz="2400" dirty="0" smtClean="0"/>
              <a:t>2nd edition, 2012, </a:t>
            </a:r>
            <a:r>
              <a:rPr lang="pt-BR" sz="2400" dirty="0" smtClean="0"/>
              <a:t>ISBN </a:t>
            </a:r>
            <a:r>
              <a:rPr lang="en-US" sz="2400" dirty="0" smtClean="0"/>
              <a:t>978-0123814722 </a:t>
            </a:r>
          </a:p>
          <a:p>
            <a:pPr marL="1009650" lvl="1" indent="-609600" eaLnBrk="1" hangingPunct="1">
              <a:buFont typeface="Wingdings" pitchFamily="2" charset="2"/>
              <a:buChar char="q"/>
            </a:pPr>
            <a:r>
              <a:rPr lang="en-US" sz="1800" dirty="0" smtClean="0"/>
              <a:t>We will be using a pre-production version of the </a:t>
            </a:r>
            <a:r>
              <a:rPr lang="en-US" sz="1800" dirty="0" smtClean="0"/>
              <a:t>3</a:t>
            </a:r>
            <a:r>
              <a:rPr lang="en-US" sz="1800" baseline="30000" dirty="0" smtClean="0"/>
              <a:t>rd</a:t>
            </a:r>
            <a:r>
              <a:rPr lang="en-US" sz="1800" dirty="0" smtClean="0"/>
              <a:t>  </a:t>
            </a:r>
            <a:r>
              <a:rPr lang="en-US" sz="1800" dirty="0" smtClean="0"/>
              <a:t>Edition, all chapters are in </a:t>
            </a:r>
            <a:r>
              <a:rPr lang="en-US" sz="1800" dirty="0" smtClean="0"/>
              <a:t>Wiki</a:t>
            </a:r>
            <a:endParaRPr lang="pt-BR" sz="18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pt-BR" sz="2400" dirty="0" smtClean="0"/>
              <a:t>NVIDIA, </a:t>
            </a:r>
            <a:r>
              <a:rPr lang="pt-BR" sz="2400" i="1" dirty="0" smtClean="0"/>
              <a:t>NVidia CUDA C Programming Guide</a:t>
            </a:r>
            <a:r>
              <a:rPr lang="pt-BR" sz="2400" dirty="0" smtClean="0"/>
              <a:t>, version </a:t>
            </a:r>
            <a:r>
              <a:rPr lang="pt-BR" sz="2400" dirty="0" smtClean="0"/>
              <a:t>8.0</a:t>
            </a:r>
            <a:r>
              <a:rPr lang="pt-BR" sz="2400" dirty="0" smtClean="0"/>
              <a:t>, NVidia, </a:t>
            </a:r>
            <a:r>
              <a:rPr lang="pt-BR" sz="2400" dirty="0" smtClean="0"/>
              <a:t>2016</a:t>
            </a:r>
            <a:r>
              <a:rPr lang="en-US" sz="2400" dirty="0" smtClean="0"/>
              <a:t> </a:t>
            </a:r>
            <a:r>
              <a:rPr lang="en-US" sz="2400" dirty="0" smtClean="0"/>
              <a:t>(reference book</a:t>
            </a:r>
            <a:r>
              <a:rPr lang="en-US" sz="2400" dirty="0" smtClean="0"/>
              <a:t>)</a:t>
            </a:r>
            <a:endParaRPr 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Tentative </a:t>
            </a:r>
            <a:r>
              <a:rPr lang="en-US" sz="4000" dirty="0" smtClean="0"/>
              <a:t>Schedule</a:t>
            </a:r>
            <a:br>
              <a:rPr lang="en-US" sz="4000" dirty="0" smtClean="0"/>
            </a:br>
            <a:r>
              <a:rPr lang="en-US" sz="2400" dirty="0" smtClean="0"/>
              <a:t>(Class Schedule Tab in Wiki)</a:t>
            </a:r>
            <a:endParaRPr lang="en-US" sz="2400" dirty="0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Week 1: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err="1" smtClean="0"/>
              <a:t>Tu</a:t>
            </a:r>
            <a:r>
              <a:rPr lang="en-US" sz="1400" dirty="0" smtClean="0"/>
              <a:t>: </a:t>
            </a:r>
            <a:r>
              <a:rPr lang="en-US" sz="1400" dirty="0" smtClean="0"/>
              <a:t>Lecture 1: Introduction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400" dirty="0" err="1" smtClean="0"/>
              <a:t>Th</a:t>
            </a:r>
            <a:r>
              <a:rPr lang="en-US" sz="1400" dirty="0" smtClean="0"/>
              <a:t>: Lecture </a:t>
            </a:r>
            <a:r>
              <a:rPr lang="en-US" sz="1400" dirty="0"/>
              <a:t>2: CUDA Intro </a:t>
            </a:r>
            <a:endParaRPr lang="en-US" sz="14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400" dirty="0" smtClean="0"/>
              <a:t>MP-0, installation, test </a:t>
            </a:r>
            <a:r>
              <a:rPr lang="en-US" sz="1400" dirty="0" smtClean="0"/>
              <a:t>account</a:t>
            </a:r>
            <a:endParaRPr lang="en-US" sz="8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Week 2: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 err="1" smtClean="0"/>
              <a:t>Tu</a:t>
            </a:r>
            <a:r>
              <a:rPr lang="en-US" sz="1200" dirty="0" smtClean="0"/>
              <a:t>: </a:t>
            </a:r>
            <a:r>
              <a:rPr lang="en-US" sz="1200" dirty="0" smtClean="0"/>
              <a:t>Lecture 3: Data Parallelism </a:t>
            </a:r>
            <a:r>
              <a:rPr lang="en-US" sz="1200" dirty="0" smtClean="0"/>
              <a:t>Model (Flipped)</a:t>
            </a:r>
            <a:endParaRPr lang="en-US" sz="1200" dirty="0" smtClean="0"/>
          </a:p>
          <a:p>
            <a:pPr lvl="1" eaLnBrk="1" hangingPunct="1">
              <a:lnSpc>
                <a:spcPct val="80000"/>
              </a:lnSpc>
            </a:pPr>
            <a:r>
              <a:rPr lang="en-US" sz="1200" dirty="0" err="1" smtClean="0"/>
              <a:t>Th</a:t>
            </a:r>
            <a:r>
              <a:rPr lang="en-US" sz="1200" dirty="0" smtClean="0"/>
              <a:t>: </a:t>
            </a:r>
            <a:r>
              <a:rPr lang="en-US" sz="1200" dirty="0" smtClean="0"/>
              <a:t>Lecture 4: Data Parallelism 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 smtClean="0"/>
              <a:t>MP-1, vector </a:t>
            </a:r>
            <a:r>
              <a:rPr lang="en-US" sz="1200" dirty="0" smtClean="0"/>
              <a:t>addition</a:t>
            </a:r>
            <a:endParaRPr lang="en-US" sz="1200" dirty="0" smtClean="0"/>
          </a:p>
          <a:p>
            <a:pPr lvl="1" eaLnBrk="1" hangingPunct="1">
              <a:lnSpc>
                <a:spcPct val="80000"/>
              </a:lnSpc>
            </a:pPr>
            <a:endParaRPr lang="en-US" sz="1200" dirty="0" smtClean="0"/>
          </a:p>
          <a:p>
            <a:pPr eaLnBrk="1" hangingPunct="1">
              <a:lnSpc>
                <a:spcPct val="80000"/>
              </a:lnSpc>
            </a:pPr>
            <a:r>
              <a:rPr lang="en-US" sz="2400" dirty="0" smtClean="0"/>
              <a:t>Week 3: 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 err="1" smtClean="0"/>
              <a:t>Tu</a:t>
            </a:r>
            <a:r>
              <a:rPr lang="en-US" sz="1200" dirty="0" smtClean="0"/>
              <a:t>: </a:t>
            </a:r>
            <a:r>
              <a:rPr lang="en-US" sz="1200" dirty="0"/>
              <a:t>Lecture </a:t>
            </a:r>
            <a:r>
              <a:rPr lang="en-US" sz="1200" dirty="0" smtClean="0"/>
              <a:t>5: </a:t>
            </a:r>
            <a:r>
              <a:rPr lang="en-US" sz="1200" dirty="0"/>
              <a:t>CUDA </a:t>
            </a:r>
            <a:r>
              <a:rPr lang="en-US" sz="1200" dirty="0" smtClean="0"/>
              <a:t>Memory </a:t>
            </a:r>
            <a:r>
              <a:rPr lang="en-US" sz="1200" dirty="0"/>
              <a:t>Model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 err="1" smtClean="0"/>
              <a:t>Th</a:t>
            </a:r>
            <a:r>
              <a:rPr lang="en-US" sz="1200" dirty="0" smtClean="0"/>
              <a:t>: </a:t>
            </a:r>
            <a:r>
              <a:rPr lang="en-US" sz="1200" dirty="0" smtClean="0"/>
              <a:t>Lecture 6: CUDA Memory </a:t>
            </a:r>
            <a:r>
              <a:rPr lang="en-US" sz="1200" dirty="0"/>
              <a:t>M</a:t>
            </a:r>
            <a:r>
              <a:rPr lang="en-US" sz="1200" dirty="0" smtClean="0"/>
              <a:t>odel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1200" dirty="0" smtClean="0"/>
              <a:t>MP-2, simple matrix </a:t>
            </a:r>
            <a:r>
              <a:rPr lang="en-US" sz="1200" dirty="0" smtClean="0"/>
              <a:t>multiplication</a:t>
            </a: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  <a:p>
            <a:pPr lvl="1" eaLnBrk="1" hangingPunct="1">
              <a:lnSpc>
                <a:spcPct val="80000"/>
              </a:lnSpc>
            </a:pPr>
            <a:endParaRPr lang="en-US" sz="16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C97137D-C757-43FC-8C23-10EE1AAFEF38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 smtClean="0"/>
              <a:t>A </a:t>
            </a:r>
            <a:r>
              <a:rPr lang="en-US" altLang="en-US" dirty="0"/>
              <a:t>major paradigm </a:t>
            </a:r>
            <a:r>
              <a:rPr lang="en-US" altLang="en-US" dirty="0" smtClean="0"/>
              <a:t>shift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In the 20th Century, we were able to understand, design, and manufacture what we can measure</a:t>
            </a:r>
          </a:p>
          <a:p>
            <a:pPr lvl="1"/>
            <a:r>
              <a:rPr lang="en-US" dirty="0" smtClean="0"/>
              <a:t>Physical instruments and computing systems allowed us to see farther, capture more, communicate better, understand natural processes, control artificial processes…</a:t>
            </a:r>
          </a:p>
        </p:txBody>
      </p:sp>
    </p:spTree>
    <p:extLst>
      <p:ext uri="{BB962C8B-B14F-4D97-AF65-F5344CB8AC3E}">
        <p14:creationId xmlns:p14="http://schemas.microsoft.com/office/powerpoint/2010/main" val="2925800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en-US" dirty="0"/>
              <a:t>A major paradigm shift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b="1" dirty="0" smtClean="0"/>
              <a:t>In </a:t>
            </a:r>
            <a:r>
              <a:rPr lang="en-US" b="1" dirty="0" smtClean="0"/>
              <a:t>the 21st Century, we are able to understand, design, and create what we can compute</a:t>
            </a:r>
          </a:p>
          <a:p>
            <a:pPr lvl="1"/>
            <a:r>
              <a:rPr lang="en-US" dirty="0" smtClean="0"/>
              <a:t>Computational models are allowing us to see even farther, going back and forth in time, learn better, test hypothesis that cannot be verified any other way, create safe artificial processes…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5402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Examples of Paradigm Shift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sz="quarter" idx="12"/>
          </p:nvPr>
        </p:nvSpPr>
        <p:spPr>
          <a:xfrm>
            <a:off x="635374" y="1197595"/>
            <a:ext cx="4012826" cy="3409907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buFontTx/>
              <a:buNone/>
            </a:pPr>
            <a:r>
              <a:rPr lang="en-US" altLang="en-US" sz="1800" b="1" dirty="0"/>
              <a:t>20</a:t>
            </a:r>
            <a:r>
              <a:rPr lang="en-US" altLang="en-US" sz="1800" b="1" baseline="30000" dirty="0"/>
              <a:t>th</a:t>
            </a:r>
            <a:r>
              <a:rPr lang="en-US" altLang="en-US" sz="1800" b="1" dirty="0"/>
              <a:t> Century</a:t>
            </a:r>
          </a:p>
          <a:p>
            <a:pPr algn="ctr" eaLnBrk="1" hangingPunct="1">
              <a:buFontTx/>
              <a:buNone/>
            </a:pPr>
            <a:endParaRPr lang="en-US" altLang="en-US" sz="975" dirty="0"/>
          </a:p>
          <a:p>
            <a:pPr eaLnBrk="1" hangingPunct="1"/>
            <a:r>
              <a:rPr lang="en-US" altLang="en-US" sz="1800" dirty="0"/>
              <a:t>Small mask patterns</a:t>
            </a:r>
          </a:p>
          <a:p>
            <a:pPr eaLnBrk="1" hangingPunct="1"/>
            <a:endParaRPr lang="en-US" altLang="en-US" sz="1500" dirty="0"/>
          </a:p>
          <a:p>
            <a:pPr eaLnBrk="1" hangingPunct="1"/>
            <a:r>
              <a:rPr lang="en-US" altLang="en-US" sz="1800" dirty="0"/>
              <a:t>Electronic microscope and Crystallography with computational image processing</a:t>
            </a:r>
          </a:p>
          <a:p>
            <a:pPr lvl="1"/>
            <a:endParaRPr lang="en-US" altLang="en-US" sz="1500" dirty="0"/>
          </a:p>
          <a:p>
            <a:pPr eaLnBrk="1" hangingPunct="1"/>
            <a:r>
              <a:rPr lang="en-US" altLang="en-US" sz="1800" dirty="0"/>
              <a:t>Anatomic imaging with computational image processing</a:t>
            </a:r>
          </a:p>
          <a:p>
            <a:pPr lvl="1"/>
            <a:endParaRPr lang="en-US" altLang="en-US" sz="1500" dirty="0"/>
          </a:p>
          <a:p>
            <a:pPr eaLnBrk="1" hangingPunct="1"/>
            <a:r>
              <a:rPr lang="en-US" altLang="en-US" sz="1800" dirty="0"/>
              <a:t>Teleconference</a:t>
            </a:r>
          </a:p>
          <a:p>
            <a:pPr lvl="1"/>
            <a:endParaRPr lang="en-US" altLang="en-US" sz="1500" dirty="0"/>
          </a:p>
          <a:p>
            <a:pPr eaLnBrk="1" hangingPunct="1"/>
            <a:r>
              <a:rPr lang="en-US" altLang="en-US" sz="1800" dirty="0"/>
              <a:t>GPS </a:t>
            </a:r>
          </a:p>
        </p:txBody>
      </p:sp>
      <p:sp>
        <p:nvSpPr>
          <p:cNvPr id="11270" name="Rectangle 4"/>
          <p:cNvSpPr>
            <a:spLocks noGrp="1" noChangeArrowheads="1"/>
          </p:cNvSpPr>
          <p:nvPr>
            <p:ph type="body" sz="quarter" idx="13"/>
          </p:nvPr>
        </p:nvSpPr>
        <p:spPr>
          <a:xfrm>
            <a:off x="4648202" y="1197595"/>
            <a:ext cx="3883959" cy="3409907"/>
          </a:xfrm>
        </p:spPr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en-US" altLang="en-US" sz="1800" b="1" dirty="0"/>
              <a:t>21</a:t>
            </a:r>
            <a:r>
              <a:rPr lang="en-US" altLang="en-US" sz="1800" b="1" baseline="30000" dirty="0"/>
              <a:t>st</a:t>
            </a:r>
            <a:r>
              <a:rPr lang="en-US" altLang="en-US" sz="1800" b="1" dirty="0"/>
              <a:t> Century</a:t>
            </a:r>
          </a:p>
          <a:p>
            <a:pPr algn="ctr" eaLnBrk="1" hangingPunct="1">
              <a:buFontTx/>
              <a:buNone/>
            </a:pPr>
            <a:endParaRPr lang="en-US" altLang="en-US" sz="975" dirty="0"/>
          </a:p>
          <a:p>
            <a:pPr eaLnBrk="1" hangingPunct="1"/>
            <a:r>
              <a:rPr lang="en-US" altLang="en-US" sz="1800" dirty="0"/>
              <a:t>O</a:t>
            </a:r>
            <a:r>
              <a:rPr lang="en-US" altLang="en-US" sz="1800" dirty="0"/>
              <a:t>ptical proximity correction</a:t>
            </a:r>
          </a:p>
          <a:p>
            <a:pPr lvl="1"/>
            <a:endParaRPr lang="en-US" altLang="en-US" sz="1500" dirty="0"/>
          </a:p>
          <a:p>
            <a:pPr eaLnBrk="1" hangingPunct="1"/>
            <a:r>
              <a:rPr lang="en-US" altLang="en-US" sz="1800" dirty="0"/>
              <a:t>Computational microscope with initial conditions from Crystallography </a:t>
            </a:r>
          </a:p>
          <a:p>
            <a:pPr lvl="1"/>
            <a:endParaRPr lang="en-US" altLang="en-US" sz="1500" dirty="0"/>
          </a:p>
          <a:p>
            <a:pPr eaLnBrk="1" hangingPunct="1"/>
            <a:r>
              <a:rPr lang="en-US" altLang="en-US" sz="1800" dirty="0"/>
              <a:t>Metabolic imaging sees disease before visible anatomic change</a:t>
            </a:r>
          </a:p>
          <a:p>
            <a:pPr lvl="1"/>
            <a:endParaRPr lang="en-US" altLang="en-US" sz="1500" dirty="0"/>
          </a:p>
          <a:p>
            <a:pPr eaLnBrk="1" hangingPunct="1"/>
            <a:r>
              <a:rPr lang="en-US" altLang="en-US" sz="1800" dirty="0"/>
              <a:t>Tele-emersion</a:t>
            </a:r>
          </a:p>
          <a:p>
            <a:pPr lvl="1"/>
            <a:endParaRPr lang="en-US" altLang="en-US" sz="1500" dirty="0"/>
          </a:p>
          <a:p>
            <a:pPr eaLnBrk="1" hangingPunct="1"/>
            <a:r>
              <a:rPr lang="en-US" altLang="en-US" sz="1800" dirty="0"/>
              <a:t>Self-driving cars</a:t>
            </a:r>
          </a:p>
        </p:txBody>
      </p:sp>
    </p:spTree>
    <p:extLst>
      <p:ext uri="{BB962C8B-B14F-4D97-AF65-F5344CB8AC3E}">
        <p14:creationId xmlns:p14="http://schemas.microsoft.com/office/powerpoint/2010/main" val="692212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73847"/>
            <a:ext cx="8163081" cy="994172"/>
          </a:xfrm>
        </p:spPr>
        <p:txBody>
          <a:bodyPr/>
          <a:lstStyle/>
          <a:p>
            <a:r>
              <a:rPr lang="en-US" sz="3600" dirty="0" smtClean="0"/>
              <a:t>Diving </a:t>
            </a:r>
            <a:r>
              <a:rPr lang="en-US" sz="3600" dirty="0"/>
              <a:t>d</a:t>
            </a:r>
            <a:r>
              <a:rPr lang="en-US" sz="3600" dirty="0" smtClean="0"/>
              <a:t>eeper into computational microscope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47790" y="1504950"/>
            <a:ext cx="7924800" cy="34290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Large clusters (scale out) allow simulation of biological systems of realistic space dimensions</a:t>
            </a:r>
          </a:p>
          <a:p>
            <a:pPr lvl="1"/>
            <a:r>
              <a:rPr lang="en-US" dirty="0"/>
              <a:t>0.5Å </a:t>
            </a:r>
            <a:r>
              <a:rPr lang="en-US" dirty="0" smtClean="0"/>
              <a:t>(0.05 nm) lattice spacing needed for accuracy</a:t>
            </a:r>
          </a:p>
          <a:p>
            <a:pPr lvl="1"/>
            <a:r>
              <a:rPr lang="en-US" dirty="0" smtClean="0"/>
              <a:t>Interesting biological systems have dimensions of </a:t>
            </a:r>
            <a:r>
              <a:rPr lang="en-US" dirty="0"/>
              <a:t>m</a:t>
            </a:r>
            <a:r>
              <a:rPr lang="en-US" dirty="0" smtClean="0"/>
              <a:t>m or larger</a:t>
            </a:r>
          </a:p>
          <a:p>
            <a:pPr lvl="1"/>
            <a:r>
              <a:rPr lang="en-US" dirty="0" smtClean="0"/>
              <a:t>Thousands of nodes are required to hold and update all the grid points.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Fast nodes (scale up) allow simulation at realistic time scales</a:t>
            </a:r>
          </a:p>
          <a:p>
            <a:pPr lvl="1"/>
            <a:r>
              <a:rPr lang="en-US" dirty="0" smtClean="0"/>
              <a:t>Simulation time steps at femtosecond (10</a:t>
            </a:r>
            <a:r>
              <a:rPr lang="en-US" baseline="30000" dirty="0" smtClean="0"/>
              <a:t>-15 </a:t>
            </a:r>
            <a:r>
              <a:rPr lang="en-US" dirty="0" smtClean="0"/>
              <a:t>second) level needed for accuracy</a:t>
            </a:r>
          </a:p>
          <a:p>
            <a:pPr lvl="1"/>
            <a:r>
              <a:rPr lang="en-US" dirty="0"/>
              <a:t>Biological processes take </a:t>
            </a:r>
            <a:r>
              <a:rPr lang="en-US" dirty="0" err="1" smtClean="0"/>
              <a:t>miliseconds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dirty="0" smtClean="0"/>
              <a:t>longer</a:t>
            </a:r>
          </a:p>
          <a:p>
            <a:pPr lvl="1"/>
            <a:r>
              <a:rPr lang="en-US" dirty="0" smtClean="0"/>
              <a:t>Current molecular dynamics simulations progress at about one day for each 10-100 microseconds of the simulated process.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7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04092" y="183519"/>
            <a:ext cx="7896785" cy="998444"/>
          </a:xfrm>
        </p:spPr>
        <p:txBody>
          <a:bodyPr>
            <a:normAutofit/>
          </a:bodyPr>
          <a:lstStyle/>
          <a:p>
            <a:r>
              <a:rPr lang="en-US" dirty="0"/>
              <a:t>Blue Waters Science Breakthrough Example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04091" y="1064181"/>
            <a:ext cx="5414818" cy="3564969"/>
          </a:xfrm>
        </p:spPr>
        <p:txBody>
          <a:bodyPr>
            <a:normAutofit lnSpcReduction="10000"/>
          </a:bodyPr>
          <a:lstStyle/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/>
              <a:t>Determination of the structure of the HIV capsid at atomic-level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/>
              <a:t>Collaborative effort of experimental groups at the U. of Pittsburgh and Vanderbilt U., and the </a:t>
            </a:r>
            <a:r>
              <a:rPr lang="en-US" dirty="0" err="1"/>
              <a:t>Schulten’s</a:t>
            </a:r>
            <a:r>
              <a:rPr lang="en-US" dirty="0"/>
              <a:t> computational team at the U. of Illinois.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/>
              <a:t>64-million-atom HIV capsid simulation of the process through which the capsid disassembles, releasing its genetic material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r>
              <a:rPr lang="en-US" dirty="0"/>
              <a:t>a critical step in </a:t>
            </a:r>
            <a:r>
              <a:rPr lang="en-US" dirty="0" smtClean="0"/>
              <a:t>understanding HIV </a:t>
            </a:r>
            <a:r>
              <a:rPr lang="en-US" dirty="0"/>
              <a:t>infection and </a:t>
            </a:r>
            <a:r>
              <a:rPr lang="en-US" dirty="0" smtClean="0"/>
              <a:t>finding a </a:t>
            </a:r>
            <a:r>
              <a:rPr lang="en-US" dirty="0"/>
              <a:t>target for antiviral drugs. </a:t>
            </a:r>
          </a:p>
          <a:p>
            <a:pPr marL="214313" indent="-214313">
              <a:buFont typeface="Wingdings" panose="05000000000000000000" pitchFamily="2" charset="2"/>
              <a:buChar char="§"/>
            </a:pPr>
            <a:endParaRPr lang="en-US" dirty="0"/>
          </a:p>
        </p:txBody>
      </p:sp>
      <p:pic>
        <p:nvPicPr>
          <p:cNvPr id="7" name="Content Placeholder 7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5818911" y="1013348"/>
            <a:ext cx="3239458" cy="345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03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Post-Dennard technology pivot - heterogeneity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7346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74508"/>
            <a:ext cx="8229600" cy="628650"/>
          </a:xfrm>
        </p:spPr>
        <p:txBody>
          <a:bodyPr/>
          <a:lstStyle/>
          <a:p>
            <a:r>
              <a:rPr lang="en-US" dirty="0" smtClean="0"/>
              <a:t>Dennard Scaling of MOS </a:t>
            </a:r>
            <a:r>
              <a:rPr lang="en-US" dirty="0"/>
              <a:t>Devices</a:t>
            </a:r>
          </a:p>
        </p:txBody>
      </p:sp>
      <p:sp>
        <p:nvSpPr>
          <p:cNvPr id="403459" name="AutoShape 3"/>
          <p:cNvSpPr>
            <a:spLocks noGrp="1" noChangeAspect="1" noChangeArrowheads="1"/>
          </p:cNvSpPr>
          <p:nvPr>
            <p:ph idx="4294967295"/>
          </p:nvPr>
        </p:nvSpPr>
        <p:spPr>
          <a:xfrm>
            <a:off x="609600" y="3086100"/>
            <a:ext cx="8229600" cy="1771650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342900" lvl="1" indent="-342900">
              <a:lnSpc>
                <a:spcPct val="90000"/>
              </a:lnSpc>
              <a:buClr>
                <a:schemeClr val="folHlink"/>
              </a:buClr>
              <a:buSzPct val="60000"/>
              <a:buFont typeface="Wingdings" panose="05000000000000000000" pitchFamily="2" charset="2"/>
              <a:buChar char="§"/>
            </a:pP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In this ideal scaling, as L 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→ </a:t>
            </a:r>
            <a:r>
              <a:rPr lang="el-GR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α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*L</a:t>
            </a:r>
            <a:endParaRPr lang="en-US" sz="2100" dirty="0">
              <a:solidFill>
                <a:srgbClr val="002060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V</a:t>
            </a:r>
            <a:r>
              <a:rPr lang="en-US" sz="2100" baseline="-250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DD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 → </a:t>
            </a:r>
            <a:r>
              <a:rPr lang="el-GR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α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*V</a:t>
            </a:r>
            <a:r>
              <a:rPr lang="en-US" sz="2100" baseline="-250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DD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, C 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→ </a:t>
            </a:r>
            <a:r>
              <a:rPr lang="el-GR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α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*C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, i → </a:t>
            </a:r>
            <a:r>
              <a:rPr lang="el-GR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α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*i</a:t>
            </a:r>
            <a:endParaRPr lang="en-US" sz="2100" dirty="0">
              <a:solidFill>
                <a:srgbClr val="002060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/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Delay = 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CV</a:t>
            </a:r>
            <a:r>
              <a:rPr lang="en-US" sz="2100" baseline="-250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DD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/I 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scales 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by </a:t>
            </a:r>
            <a:r>
              <a:rPr lang="el-GR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α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, so f 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→ 1/</a:t>
            </a:r>
            <a:r>
              <a:rPr lang="el-GR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α</a:t>
            </a:r>
            <a:endParaRPr lang="en-US" sz="2100" dirty="0">
              <a:solidFill>
                <a:srgbClr val="002060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Power for each transistor is CV</a:t>
            </a:r>
            <a:r>
              <a:rPr lang="en-US" sz="2100" baseline="300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</a:t>
            </a:r>
            <a:r>
              <a:rPr lang="en-US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*f and scales by </a:t>
            </a:r>
            <a:r>
              <a:rPr lang="el-GR" sz="21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α</a:t>
            </a:r>
            <a:r>
              <a:rPr lang="en-US" sz="2100" baseline="300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2</a:t>
            </a:r>
            <a:endParaRPr lang="en-US" sz="2100" dirty="0">
              <a:solidFill>
                <a:srgbClr val="002060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  <a:p>
            <a:pPr lvl="2"/>
            <a:r>
              <a:rPr lang="en-US" sz="1800" dirty="0">
                <a:solidFill>
                  <a:srgbClr val="002060"/>
                </a:solidFill>
                <a:latin typeface="Droid Sans" panose="020B0606030804020204" pitchFamily="34" charset="0"/>
                <a:ea typeface="Droid Sans" panose="020B0606030804020204" pitchFamily="34" charset="0"/>
                <a:cs typeface="Droid Sans" panose="020B0606030804020204" pitchFamily="34" charset="0"/>
              </a:rPr>
              <a:t>keeping total power constant for same chip area</a:t>
            </a:r>
            <a:endParaRPr lang="en-US" sz="1800" baseline="30000" dirty="0">
              <a:solidFill>
                <a:srgbClr val="002060"/>
              </a:solidFill>
              <a:latin typeface="Droid Sans" panose="020B0606030804020204" pitchFamily="34" charset="0"/>
              <a:ea typeface="Droid Sans" panose="020B0606030804020204" pitchFamily="34" charset="0"/>
              <a:cs typeface="Droid Sans" panose="020B0606030804020204" pitchFamily="34" charset="0"/>
            </a:endParaRPr>
          </a:p>
        </p:txBody>
      </p:sp>
      <p:pic>
        <p:nvPicPr>
          <p:cNvPr id="403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757749"/>
            <a:ext cx="4572000" cy="209907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pic>
        <p:nvPicPr>
          <p:cNvPr id="40346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757749"/>
            <a:ext cx="4495800" cy="209311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</p:pic>
      <p:sp>
        <p:nvSpPr>
          <p:cNvPr id="403462" name="Rectangle 6"/>
          <p:cNvSpPr>
            <a:spLocks noChangeArrowheads="1"/>
          </p:cNvSpPr>
          <p:nvPr/>
        </p:nvSpPr>
        <p:spPr bwMode="auto">
          <a:xfrm>
            <a:off x="5535640" y="2889892"/>
            <a:ext cx="2945037" cy="4154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100" dirty="0"/>
              <a:t>JSSC Oct </a:t>
            </a:r>
            <a:r>
              <a:rPr lang="en-US" sz="2100" b="1" dirty="0"/>
              <a:t>1974</a:t>
            </a:r>
            <a:r>
              <a:rPr lang="en-US" sz="2100" dirty="0"/>
              <a:t>, </a:t>
            </a:r>
            <a:r>
              <a:rPr lang="en-US" sz="2100" dirty="0"/>
              <a:t>page </a:t>
            </a:r>
            <a:r>
              <a:rPr lang="en-US" sz="2100" dirty="0"/>
              <a:t>256</a:t>
            </a:r>
          </a:p>
        </p:txBody>
      </p:sp>
    </p:spTree>
    <p:extLst>
      <p:ext uri="{BB962C8B-B14F-4D97-AF65-F5344CB8AC3E}">
        <p14:creationId xmlns:p14="http://schemas.microsoft.com/office/powerpoint/2010/main" val="4244369124"/>
      </p:ext>
    </p:extLst>
  </p:cSld>
  <p:clrMapOvr>
    <a:masterClrMapping/>
  </p:clrMapOvr>
  <p:transition advTm="199607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115BEA-0C42-4CDD-8E1F-1AF03B4924A5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Course Goals</a:t>
            </a:r>
          </a:p>
        </p:txBody>
      </p:sp>
      <p:sp>
        <p:nvSpPr>
          <p:cNvPr id="819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Learn to program massively parallel processors and achieve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high performance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functionality and maintainability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scalability across future generations</a:t>
            </a:r>
          </a:p>
          <a:p>
            <a:pPr lvl="1" eaLnBrk="1" hangingPunct="1">
              <a:lnSpc>
                <a:spcPct val="90000"/>
              </a:lnSpc>
            </a:pPr>
            <a:endParaRPr lang="en-US" sz="2000" dirty="0" smtClean="0"/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Technical subjects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principles and patterns of parallel algorithms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processor architecture features and constraints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programming API, tools and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28650" y="1"/>
            <a:ext cx="7886700" cy="99417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sz="3600" dirty="0" smtClean="0"/>
              <a:t>Frequency Scaled </a:t>
            </a:r>
            <a:r>
              <a:rPr lang="en-US" sz="3600" dirty="0"/>
              <a:t>T</a:t>
            </a:r>
            <a:r>
              <a:rPr lang="en-US" sz="3600" dirty="0" smtClean="0"/>
              <a:t>oo Fast 1993-2003</a:t>
            </a:r>
            <a:endParaRPr lang="en-US" sz="3600" dirty="0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5178186"/>
              </p:ext>
            </p:extLst>
          </p:nvPr>
        </p:nvGraphicFramePr>
        <p:xfrm>
          <a:off x="1285875" y="1125942"/>
          <a:ext cx="6572250" cy="34956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28" name="Chart" r:id="rId4" imgW="3686016" imgH="2628662" progId="Excel.Sheet.8">
                  <p:embed/>
                </p:oleObj>
              </mc:Choice>
              <mc:Fallback>
                <p:oleObj name="Chart" r:id="rId4" imgW="3686016" imgH="2628662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invGray">
                      <a:xfrm>
                        <a:off x="1285875" y="1125942"/>
                        <a:ext cx="6572250" cy="3495624"/>
                      </a:xfrm>
                      <a:prstGeom prst="rect">
                        <a:avLst/>
                      </a:prstGeom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Line 5"/>
          <p:cNvSpPr>
            <a:spLocks noChangeShapeType="1"/>
          </p:cNvSpPr>
          <p:nvPr/>
        </p:nvSpPr>
        <p:spPr bwMode="invGray">
          <a:xfrm flipV="1">
            <a:off x="2286000" y="2788561"/>
            <a:ext cx="5029200" cy="1107524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defTabSz="685800"/>
            <a:endParaRPr lang="en-US" sz="18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8309778"/>
      </p:ext>
    </p:extLst>
  </p:cSld>
  <p:clrMapOvr>
    <a:masterClrMapping/>
  </p:clrMapOvr>
  <p:transition advTm="197498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19873"/>
            <a:ext cx="7924800" cy="857250"/>
          </a:xfrm>
        </p:spPr>
        <p:txBody>
          <a:bodyPr>
            <a:normAutofit fontScale="9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Total Processor Power Increased </a:t>
            </a:r>
            <a:br>
              <a:rPr lang="en-US" dirty="0" smtClean="0"/>
            </a:br>
            <a:r>
              <a:rPr lang="en-US" sz="2025" dirty="0"/>
              <a:t>(super-scaling of frequency and chip size)</a:t>
            </a:r>
            <a:br>
              <a:rPr lang="en-US" sz="2025" dirty="0"/>
            </a:br>
            <a:endParaRPr lang="en-US" dirty="0"/>
          </a:p>
        </p:txBody>
      </p:sp>
      <p:graphicFrame>
        <p:nvGraphicFramePr>
          <p:cNvPr id="520196" name="Object 4"/>
          <p:cNvGraphicFramePr>
            <a:graphicFrameLocks noGrp="1" noChangeAspect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802109550"/>
              </p:ext>
            </p:extLst>
          </p:nvPr>
        </p:nvGraphicFramePr>
        <p:xfrm>
          <a:off x="1028700" y="1177123"/>
          <a:ext cx="7086600" cy="3377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252" name="Chart" r:id="rId4" imgW="3648234" imgH="2619216" progId="Excel.Chart.8">
                  <p:embed/>
                </p:oleObj>
              </mc:Choice>
              <mc:Fallback>
                <p:oleObj name="Chart" r:id="rId4" imgW="3648234" imgH="2619216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177123"/>
                        <a:ext cx="7086600" cy="3377519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443373"/>
      </p:ext>
    </p:extLst>
  </p:cSld>
  <p:clrMapOvr>
    <a:masterClrMapping/>
  </p:clrMapOvr>
  <p:transition advTm="44454">
    <p:fade thruBlk="1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Post-Dennard Pivoting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Multiple cores with more moderate clock frequencies </a:t>
            </a:r>
          </a:p>
          <a:p>
            <a:r>
              <a:rPr lang="en-US" dirty="0" smtClean="0"/>
              <a:t>Heavy use of vector execution</a:t>
            </a:r>
          </a:p>
          <a:p>
            <a:r>
              <a:rPr lang="en-US" dirty="0" smtClean="0"/>
              <a:t>Employ both latency-oriented and throughput-oriented cores</a:t>
            </a:r>
          </a:p>
          <a:p>
            <a:r>
              <a:rPr lang="en-US" dirty="0" smtClean="0"/>
              <a:t>3D packaging for more memory bandwidth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417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charset="0"/>
                <a:cs typeface="ＭＳ Ｐゴシック" charset="0"/>
              </a:rPr>
              <a:t>Blue Waters Computing System</a:t>
            </a:r>
            <a:br>
              <a:rPr lang="en-US" dirty="0" smtClean="0">
                <a:ea typeface="ＭＳ Ｐゴシック" charset="0"/>
                <a:cs typeface="ＭＳ Ｐゴシック" charset="0"/>
              </a:rPr>
            </a:br>
            <a:r>
              <a:rPr lang="en-US" sz="1500" dirty="0">
                <a:ea typeface="ＭＳ Ｐゴシック" charset="0"/>
                <a:cs typeface="ＭＳ Ｐゴシック" charset="0"/>
              </a:rPr>
              <a:t>Operational at Illinois since 3/2013</a:t>
            </a:r>
            <a:endParaRPr lang="en-US" sz="2100" dirty="0">
              <a:ea typeface="ＭＳ Ｐゴシック" charset="0"/>
              <a:cs typeface="ＭＳ Ｐゴシック" charset="0"/>
            </a:endParaRPr>
          </a:p>
        </p:txBody>
      </p:sp>
      <p:grpSp>
        <p:nvGrpSpPr>
          <p:cNvPr id="4" name="Group 3"/>
          <p:cNvGrpSpPr>
            <a:grpSpLocks noChangeAspect="1"/>
          </p:cNvGrpSpPr>
          <p:nvPr/>
        </p:nvGrpSpPr>
        <p:grpSpPr>
          <a:xfrm>
            <a:off x="329054" y="1184803"/>
            <a:ext cx="8331555" cy="3536134"/>
            <a:chOff x="86904" y="1579736"/>
            <a:chExt cx="11762196" cy="5053521"/>
          </a:xfrm>
        </p:grpSpPr>
        <p:pic>
          <p:nvPicPr>
            <p:cNvPr id="67" name="Picture 2" descr="C:\Users\jpb\AppData\Local\Microsoft\Windows\Temporary Internet Files\Content.Outlook\W1Q64ICI\bw-head-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300" y="1579736"/>
              <a:ext cx="10972800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5" name="Picture 2" descr="C:\Users\jpb\AppData\Local\Microsoft\Windows\Temporary Internet Files\Content.Outlook\W1Q64ICI\bw-head-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808336"/>
              <a:ext cx="10972800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8" name="Elbow Connector 27"/>
            <p:cNvCxnSpPr/>
            <p:nvPr/>
          </p:nvCxnSpPr>
          <p:spPr>
            <a:xfrm flipV="1">
              <a:off x="5480051" y="3441457"/>
              <a:ext cx="3257549" cy="284162"/>
            </a:xfrm>
            <a:prstGeom prst="bentConnector3">
              <a:avLst/>
            </a:prstGeom>
            <a:ln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3759200" y="3725620"/>
              <a:ext cx="0" cy="1266825"/>
            </a:xfrm>
            <a:prstGeom prst="line">
              <a:avLst/>
            </a:prstGeom>
            <a:ln w="127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347200" y="2887419"/>
              <a:ext cx="0" cy="1144588"/>
            </a:xfrm>
            <a:prstGeom prst="line">
              <a:avLst/>
            </a:prstGeom>
            <a:ln w="1270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1" name="Group 3"/>
            <p:cNvGrpSpPr>
              <a:grpSpLocks/>
            </p:cNvGrpSpPr>
            <p:nvPr/>
          </p:nvGrpSpPr>
          <p:grpSpPr bwMode="auto">
            <a:xfrm>
              <a:off x="8940801" y="3727207"/>
              <a:ext cx="2478617" cy="2297112"/>
              <a:chOff x="6629400" y="3124202"/>
              <a:chExt cx="1859280" cy="2298131"/>
            </a:xfrm>
          </p:grpSpPr>
          <p:pic>
            <p:nvPicPr>
              <p:cNvPr id="32" name="Picture 2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9400" y="31242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" name="Picture 120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32766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4" name="Picture 121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0" y="34290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5" name="Picture 122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6600" y="35814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7" name="Picture 123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9000" y="37338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8" name="Picture 124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1400" y="38862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Picture 125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3800" y="40386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0" name="Picture 126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6200" y="41910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Picture 127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43434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42" name="Group 129"/>
            <p:cNvGrpSpPr>
              <a:grpSpLocks/>
            </p:cNvGrpSpPr>
            <p:nvPr/>
          </p:nvGrpSpPr>
          <p:grpSpPr bwMode="auto">
            <a:xfrm>
              <a:off x="8331201" y="3879607"/>
              <a:ext cx="2478617" cy="2297112"/>
              <a:chOff x="6629400" y="3124202"/>
              <a:chExt cx="1859280" cy="2298131"/>
            </a:xfrm>
          </p:grpSpPr>
          <p:pic>
            <p:nvPicPr>
              <p:cNvPr id="43" name="Picture 130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9400" y="31242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4" name="Picture 131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81800" y="32766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5" name="Picture 132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934200" y="34290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6" name="Picture 133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86600" y="35814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Picture 134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9000" y="37338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8" name="Picture 135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391400" y="38862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9" name="Picture 136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43800" y="40386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0" name="Picture 137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96200" y="41910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51" name="Picture 138" descr="sonexion-cabinet.png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848600" y="4343402"/>
                <a:ext cx="640080" cy="10789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2" name="TextBox 4"/>
            <p:cNvSpPr txBox="1">
              <a:spLocks noChangeArrowheads="1"/>
            </p:cNvSpPr>
            <p:nvPr/>
          </p:nvSpPr>
          <p:spPr bwMode="auto">
            <a:xfrm>
              <a:off x="9334500" y="6237043"/>
              <a:ext cx="1623069" cy="36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 err="1">
                  <a:latin typeface="+mj-lt"/>
                </a:rPr>
                <a:t>Sonexion</a:t>
              </a:r>
              <a:r>
                <a:rPr lang="en-US" sz="1050" dirty="0">
                  <a:latin typeface="+mj-lt"/>
                </a:rPr>
                <a:t>: </a:t>
              </a:r>
              <a:r>
                <a:rPr lang="en-US" sz="1050" dirty="0">
                  <a:latin typeface="+mj-lt"/>
                </a:rPr>
                <a:t>26 </a:t>
              </a:r>
              <a:r>
                <a:rPr lang="en-US" sz="1050" dirty="0">
                  <a:latin typeface="+mj-lt"/>
                </a:rPr>
                <a:t>PBs</a:t>
              </a:r>
            </a:p>
          </p:txBody>
        </p:sp>
        <p:sp>
          <p:nvSpPr>
            <p:cNvPr id="53" name="TextBox 128"/>
            <p:cNvSpPr txBox="1">
              <a:spLocks noChangeArrowheads="1"/>
            </p:cNvSpPr>
            <p:nvPr/>
          </p:nvSpPr>
          <p:spPr bwMode="auto">
            <a:xfrm>
              <a:off x="10143562" y="3292233"/>
              <a:ext cx="1045988" cy="36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>
                  <a:latin typeface="+mj-lt"/>
                </a:rPr>
                <a:t>&gt;1 TB/sec</a:t>
              </a:r>
            </a:p>
          </p:txBody>
        </p:sp>
        <p:cxnSp>
          <p:nvCxnSpPr>
            <p:cNvPr id="55" name="Straight Connector 54"/>
            <p:cNvCxnSpPr/>
            <p:nvPr/>
          </p:nvCxnSpPr>
          <p:spPr>
            <a:xfrm>
              <a:off x="4572000" y="2658819"/>
              <a:ext cx="0" cy="1066800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6" name="Picture 2" descr="C:\Users\jpb\AppData\Local\Microsoft\Windows\Temporary Internet Files\Content.Outlook\W1Q64ICI\bw-head-on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400" y="2036936"/>
              <a:ext cx="10972800" cy="1035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7" name="TextBox 149"/>
            <p:cNvSpPr txBox="1">
              <a:spLocks noChangeArrowheads="1"/>
            </p:cNvSpPr>
            <p:nvPr/>
          </p:nvSpPr>
          <p:spPr bwMode="auto">
            <a:xfrm>
              <a:off x="5265005" y="4058790"/>
              <a:ext cx="1152352" cy="36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>
                  <a:latin typeface="+mj-lt"/>
                </a:rPr>
                <a:t>100 GB/sec</a:t>
              </a:r>
            </a:p>
          </p:txBody>
        </p:sp>
        <p:pic>
          <p:nvPicPr>
            <p:cNvPr id="58" name="Picture 146" descr="GLIF_5-11_NA_2k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" y="4867032"/>
              <a:ext cx="3657600" cy="1371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9" name="Straight Connector 58"/>
            <p:cNvCxnSpPr/>
            <p:nvPr/>
          </p:nvCxnSpPr>
          <p:spPr>
            <a:xfrm>
              <a:off x="5283200" y="3836745"/>
              <a:ext cx="0" cy="830263"/>
            </a:xfrm>
            <a:prstGeom prst="line">
              <a:avLst/>
            </a:prstGeom>
            <a:ln w="25400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174"/>
            <p:cNvSpPr>
              <a:spLocks noChangeArrowheads="1"/>
            </p:cNvSpPr>
            <p:nvPr/>
          </p:nvSpPr>
          <p:spPr bwMode="auto">
            <a:xfrm>
              <a:off x="3454400" y="3420502"/>
              <a:ext cx="2133600" cy="512177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70740" tIns="36990" rIns="70740" bIns="3699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342900" algn="l"/>
                  <a:tab pos="685800" algn="l"/>
                  <a:tab pos="1028700" algn="l"/>
                  <a:tab pos="1371600" algn="l"/>
                  <a:tab pos="1714500" algn="l"/>
                  <a:tab pos="2057400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800" algn="l"/>
                  <a:tab pos="4457700" algn="l"/>
                  <a:tab pos="4800600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  <a:defRPr/>
              </a:pPr>
              <a:r>
                <a:rPr lang="en-GB" sz="1050" dirty="0">
                  <a:solidFill>
                    <a:srgbClr val="000000"/>
                  </a:solidFill>
                  <a:latin typeface="+mj-lt"/>
                </a:rPr>
                <a:t>10/40/100 Gb</a:t>
              </a:r>
            </a:p>
            <a:p>
              <a:pPr algn="ctr">
                <a:lnSpc>
                  <a:spcPct val="93000"/>
                </a:lnSpc>
                <a:tabLst>
                  <a:tab pos="0" algn="l"/>
                  <a:tab pos="342900" algn="l"/>
                  <a:tab pos="685800" algn="l"/>
                  <a:tab pos="1028700" algn="l"/>
                  <a:tab pos="1371600" algn="l"/>
                  <a:tab pos="1714500" algn="l"/>
                  <a:tab pos="2057400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800" algn="l"/>
                  <a:tab pos="4457700" algn="l"/>
                  <a:tab pos="4800600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  <a:defRPr/>
              </a:pPr>
              <a:r>
                <a:rPr lang="en-GB" sz="1050" dirty="0">
                  <a:solidFill>
                    <a:srgbClr val="000000"/>
                  </a:solidFill>
                  <a:latin typeface="+mj-lt"/>
                </a:rPr>
                <a:t>Ethernet Switch</a:t>
              </a:r>
            </a:p>
          </p:txBody>
        </p:sp>
        <p:sp>
          <p:nvSpPr>
            <p:cNvPr id="61" name="TextBox 157"/>
            <p:cNvSpPr txBox="1">
              <a:spLocks noChangeArrowheads="1"/>
            </p:cNvSpPr>
            <p:nvPr/>
          </p:nvSpPr>
          <p:spPr bwMode="auto">
            <a:xfrm>
              <a:off x="5041901" y="6270383"/>
              <a:ext cx="2057577" cy="36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>
                  <a:latin typeface="+mj-lt"/>
                </a:rPr>
                <a:t>Spectra Logic: </a:t>
              </a:r>
              <a:r>
                <a:rPr lang="en-US" sz="1050" dirty="0">
                  <a:latin typeface="+mj-lt"/>
                </a:rPr>
                <a:t>300 </a:t>
              </a:r>
              <a:r>
                <a:rPr lang="en-US" sz="1050" dirty="0">
                  <a:latin typeface="+mj-lt"/>
                </a:rPr>
                <a:t>PBs</a:t>
              </a:r>
            </a:p>
          </p:txBody>
        </p:sp>
        <p:sp>
          <p:nvSpPr>
            <p:cNvPr id="62" name="TextBox 158"/>
            <p:cNvSpPr txBox="1">
              <a:spLocks noChangeArrowheads="1"/>
            </p:cNvSpPr>
            <p:nvPr/>
          </p:nvSpPr>
          <p:spPr bwMode="auto">
            <a:xfrm>
              <a:off x="2668262" y="4138671"/>
              <a:ext cx="1227034" cy="36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en-US" sz="1050" dirty="0">
                  <a:latin typeface="+mj-lt"/>
                </a:rPr>
                <a:t>120+ Gb/sec</a:t>
              </a:r>
            </a:p>
          </p:txBody>
        </p:sp>
        <p:sp>
          <p:nvSpPr>
            <p:cNvPr id="63" name="TextBox 159"/>
            <p:cNvSpPr txBox="1">
              <a:spLocks noChangeArrowheads="1"/>
            </p:cNvSpPr>
            <p:nvPr/>
          </p:nvSpPr>
          <p:spPr bwMode="auto">
            <a:xfrm>
              <a:off x="1771577" y="6270382"/>
              <a:ext cx="715581" cy="3628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ctr" eaLnBrk="1" hangingPunct="1"/>
              <a:r>
                <a:rPr lang="en-US" sz="1050">
                  <a:latin typeface="+mj-lt"/>
                </a:rPr>
                <a:t>WAN</a:t>
              </a:r>
            </a:p>
          </p:txBody>
        </p:sp>
        <p:sp>
          <p:nvSpPr>
            <p:cNvPr id="64" name="Rectangle 174"/>
            <p:cNvSpPr>
              <a:spLocks noChangeArrowheads="1"/>
            </p:cNvSpPr>
            <p:nvPr/>
          </p:nvSpPr>
          <p:spPr bwMode="auto">
            <a:xfrm>
              <a:off x="8539700" y="3282142"/>
              <a:ext cx="1587907" cy="317335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wrap="none" lIns="70740" tIns="36990" rIns="70740" bIns="36990" anchor="ctr"/>
            <a:lstStyle/>
            <a:p>
              <a:pPr algn="ctr">
                <a:lnSpc>
                  <a:spcPct val="93000"/>
                </a:lnSpc>
                <a:tabLst>
                  <a:tab pos="0" algn="l"/>
                  <a:tab pos="342900" algn="l"/>
                  <a:tab pos="685800" algn="l"/>
                  <a:tab pos="1028700" algn="l"/>
                  <a:tab pos="1371600" algn="l"/>
                  <a:tab pos="1714500" algn="l"/>
                  <a:tab pos="2057400" algn="l"/>
                  <a:tab pos="2400300" algn="l"/>
                  <a:tab pos="2743200" algn="l"/>
                  <a:tab pos="3086100" algn="l"/>
                  <a:tab pos="3429000" algn="l"/>
                  <a:tab pos="3771900" algn="l"/>
                  <a:tab pos="4114800" algn="l"/>
                  <a:tab pos="4457700" algn="l"/>
                  <a:tab pos="4800600" algn="l"/>
                  <a:tab pos="5143500" algn="l"/>
                  <a:tab pos="5486400" algn="l"/>
                  <a:tab pos="5829300" algn="l"/>
                  <a:tab pos="6172200" algn="l"/>
                  <a:tab pos="6515100" algn="l"/>
                  <a:tab pos="6858000" algn="l"/>
                </a:tabLst>
                <a:defRPr/>
              </a:pPr>
              <a:r>
                <a:rPr lang="en-GB" sz="1050" dirty="0">
                  <a:solidFill>
                    <a:srgbClr val="000000"/>
                  </a:solidFill>
                  <a:latin typeface="+mj-lt"/>
                </a:rPr>
                <a:t>IB Switch</a:t>
              </a:r>
            </a:p>
          </p:txBody>
        </p:sp>
        <p:pic>
          <p:nvPicPr>
            <p:cNvPr id="2" name="Picture 1" descr="SpectraLogic_T-FinityTapeLibrary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38700" y="4474920"/>
              <a:ext cx="3048000" cy="1788557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86904" y="3048611"/>
              <a:ext cx="2261255" cy="13195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800" b="1" dirty="0">
                  <a:latin typeface="+mj-lt"/>
                </a:rPr>
                <a:t>12.5 PF</a:t>
              </a:r>
            </a:p>
            <a:p>
              <a:pPr algn="ctr"/>
              <a:r>
                <a:rPr lang="en-US" sz="1800" b="1" dirty="0">
                  <a:latin typeface="+mj-lt"/>
                </a:rPr>
                <a:t>1.6 PB DRAM</a:t>
              </a:r>
            </a:p>
            <a:p>
              <a:pPr algn="ctr"/>
              <a:r>
                <a:rPr lang="en-US" sz="1800" b="1" dirty="0">
                  <a:latin typeface="+mj-lt"/>
                </a:rPr>
                <a:t>$250M</a:t>
              </a:r>
              <a:endParaRPr lang="en-US" sz="1800" b="1" dirty="0">
                <a:latin typeface="+mj-lt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5853909" y="711357"/>
            <a:ext cx="340193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49,504 </a:t>
            </a:r>
            <a:r>
              <a:rPr lang="en-US" sz="2100" b="1" dirty="0">
                <a:solidFill>
                  <a:schemeClr val="accent1">
                    <a:lumMod val="75000"/>
                  </a:schemeClr>
                </a:solidFill>
              </a:rPr>
              <a:t>CPUs -- 4,224 GPUs</a:t>
            </a:r>
            <a:endParaRPr lang="en-US" sz="21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Cray XK7 Compute Node</a:t>
            </a:r>
          </a:p>
        </p:txBody>
      </p:sp>
      <p:sp>
        <p:nvSpPr>
          <p:cNvPr id="8195" name="Slide Number Placeholder 66"/>
          <p:cNvSpPr>
            <a:spLocks noGrp="1"/>
          </p:cNvSpPr>
          <p:nvPr>
            <p:ph type="sldNum" sz="quarter" idx="11"/>
          </p:nvPr>
        </p:nvSpPr>
        <p:spPr>
          <a:xfrm>
            <a:off x="8410575" y="4857750"/>
            <a:ext cx="609600" cy="28575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smtClean="0">
                <a:solidFill>
                  <a:srgbClr val="000000"/>
                </a:solidFill>
              </a:rPr>
              <a:t> </a:t>
            </a:r>
            <a:fld id="{B1220EDE-C9B2-4362-A14D-DE528F325481}" type="slidenum">
              <a:rPr lang="en-US" sz="1400" smtClean="0">
                <a:solidFill>
                  <a:srgbClr val="000000"/>
                </a:solidFill>
              </a:rPr>
              <a:pPr eaLnBrk="1" hangingPunct="1"/>
              <a:t>24</a:t>
            </a:fld>
            <a:r>
              <a:rPr lang="en-US" sz="1400" smtClean="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8196" name="Group 260"/>
          <p:cNvGrpSpPr>
            <a:grpSpLocks/>
          </p:cNvGrpSpPr>
          <p:nvPr/>
        </p:nvGrpSpPr>
        <p:grpSpPr bwMode="auto">
          <a:xfrm>
            <a:off x="7739064" y="3288506"/>
            <a:ext cx="954087" cy="1105012"/>
            <a:chOff x="8016240" y="2454548"/>
            <a:chExt cx="955638" cy="1473394"/>
          </a:xfrm>
        </p:grpSpPr>
        <p:cxnSp>
          <p:nvCxnSpPr>
            <p:cNvPr id="7" name="Straight Arrow Connector 6"/>
            <p:cNvCxnSpPr/>
            <p:nvPr/>
          </p:nvCxnSpPr>
          <p:spPr>
            <a:xfrm flipV="1">
              <a:off x="8186378" y="3162594"/>
              <a:ext cx="516777" cy="96841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Arrow Connector 7"/>
            <p:cNvCxnSpPr/>
            <p:nvPr/>
          </p:nvCxnSpPr>
          <p:spPr>
            <a:xfrm rot="16200000" flipV="1">
              <a:off x="7874384" y="3001448"/>
              <a:ext cx="573105" cy="12721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>
              <a:off x="8146627" y="3253085"/>
              <a:ext cx="448403" cy="350848"/>
            </a:xfrm>
            <a:prstGeom prst="straightConnector1">
              <a:avLst/>
            </a:prstGeom>
            <a:ln w="38100"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249" name="TextBox 9"/>
            <p:cNvSpPr txBox="1">
              <a:spLocks noChangeArrowheads="1"/>
            </p:cNvSpPr>
            <p:nvPr/>
          </p:nvSpPr>
          <p:spPr bwMode="auto">
            <a:xfrm>
              <a:off x="8627633" y="2958365"/>
              <a:ext cx="344245" cy="45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defTabSz="914400"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Y</a:t>
              </a:r>
            </a:p>
          </p:txBody>
        </p:sp>
        <p:sp>
          <p:nvSpPr>
            <p:cNvPr id="8250" name="TextBox 10"/>
            <p:cNvSpPr txBox="1">
              <a:spLocks noChangeArrowheads="1"/>
            </p:cNvSpPr>
            <p:nvPr/>
          </p:nvSpPr>
          <p:spPr bwMode="auto">
            <a:xfrm>
              <a:off x="8532608" y="3476523"/>
              <a:ext cx="344245" cy="45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defTabSz="914400"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X</a:t>
              </a:r>
            </a:p>
          </p:txBody>
        </p:sp>
        <p:sp>
          <p:nvSpPr>
            <p:cNvPr id="8251" name="TextBox 11"/>
            <p:cNvSpPr txBox="1">
              <a:spLocks noChangeArrowheads="1"/>
            </p:cNvSpPr>
            <p:nvPr/>
          </p:nvSpPr>
          <p:spPr bwMode="auto">
            <a:xfrm>
              <a:off x="8016240" y="2454548"/>
              <a:ext cx="344245" cy="4514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8" charset="0"/>
                <a:defRPr sz="2400">
                  <a:solidFill>
                    <a:schemeClr val="bg1"/>
                  </a:solidFill>
                  <a:latin typeface="Times New Roman" pitchFamily="18" charset="0"/>
                </a:defRPr>
              </a:lvl9pPr>
            </a:lstStyle>
            <a:p>
              <a:pPr defTabSz="914400" eaLnBrk="1" hangingPunct="1"/>
              <a:r>
                <a:rPr lang="en-US" sz="1600" b="1">
                  <a:solidFill>
                    <a:srgbClr val="000000"/>
                  </a:solidFill>
                  <a:latin typeface="Calibri" pitchFamily="34" charset="0"/>
                  <a:ea typeface="Arial Unicode MS" pitchFamily="34" charset="-128"/>
                  <a:cs typeface="Arial Unicode MS" pitchFamily="34" charset="-128"/>
                </a:rPr>
                <a:t>Z</a:t>
              </a:r>
            </a:p>
          </p:txBody>
        </p:sp>
      </p:grpSp>
      <p:pic>
        <p:nvPicPr>
          <p:cNvPr id="8197" name="Picture 10" descr="C:\Documents and Settings\jcissell\Desktop\icons for jeff ppt\pipes\0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4550" y="2281238"/>
            <a:ext cx="1169988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0" descr="C:\Documents and Settings\jcissell\Desktop\icons for jeff ppt\pipes\0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151" y="2449116"/>
            <a:ext cx="1171575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oup 74"/>
          <p:cNvGrpSpPr>
            <a:grpSpLocks/>
          </p:cNvGrpSpPr>
          <p:nvPr/>
        </p:nvGrpSpPr>
        <p:grpSpPr bwMode="auto">
          <a:xfrm>
            <a:off x="8004176" y="1004888"/>
            <a:ext cx="625475" cy="675085"/>
            <a:chOff x="7848600" y="768144"/>
            <a:chExt cx="815407" cy="1171592"/>
          </a:xfrm>
        </p:grpSpPr>
        <p:pic>
          <p:nvPicPr>
            <p:cNvPr id="8244" name="Picture 5" descr="C:\Documents and Settings\jcissell\Desktop\ram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8754" y="768144"/>
              <a:ext cx="415253" cy="117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5" name="Picture 10" descr="C:\Documents and Settings\jcissell\Desktop\New Folder (2)\pipe_00b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48600" y="1314743"/>
              <a:ext cx="609600" cy="40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200" name="Group 71"/>
          <p:cNvGrpSpPr>
            <a:grpSpLocks/>
          </p:cNvGrpSpPr>
          <p:nvPr/>
        </p:nvGrpSpPr>
        <p:grpSpPr bwMode="auto">
          <a:xfrm>
            <a:off x="8013700" y="2022872"/>
            <a:ext cx="609600" cy="675084"/>
            <a:chOff x="7924800" y="2057400"/>
            <a:chExt cx="795005" cy="1171592"/>
          </a:xfrm>
        </p:grpSpPr>
        <p:pic>
          <p:nvPicPr>
            <p:cNvPr id="8242" name="Picture 5" descr="C:\Documents and Settings\jcissell\Desktop\ram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04552" y="2057400"/>
              <a:ext cx="415253" cy="11715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3" name="Picture 10" descr="C:\Documents and Settings\jcissell\Desktop\New Folder (2)\pipe_00b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24800" y="2590800"/>
              <a:ext cx="609600" cy="408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1" name="Picture 3" descr="\\inside.us.cray.com\DavWWWRoot\depts\marketing\Cray Image Library\Cray Clip Art\PowerPoint Architecture pieces\2amdr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601" y="2121694"/>
            <a:ext cx="12287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2" name="Picture 11" descr="C:\Documents and Settings\jcissell\Desktop\icons for jeff ppt\pipes\00b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089" y="2428875"/>
            <a:ext cx="1190625" cy="292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Picture 5" descr="C:\Documents and Settings\jcissell\Desktop\icons for jeff ppt\blue bar 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2809875"/>
            <a:ext cx="1631950" cy="40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4" name="Group 71"/>
          <p:cNvGrpSpPr>
            <a:grpSpLocks/>
          </p:cNvGrpSpPr>
          <p:nvPr/>
        </p:nvGrpSpPr>
        <p:grpSpPr bwMode="auto">
          <a:xfrm>
            <a:off x="5453064" y="3082529"/>
            <a:ext cx="877887" cy="1077515"/>
            <a:chOff x="4267200" y="1219200"/>
            <a:chExt cx="1143000" cy="1871033"/>
          </a:xfrm>
        </p:grpSpPr>
        <p:pic>
          <p:nvPicPr>
            <p:cNvPr id="8240" name="Picture 4" descr="C:\Documents and Settings\jcissell\Desktop\icons for jeff ppt\blue bar 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295400"/>
              <a:ext cx="457200" cy="179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41" name="Picture 4" descr="C:\Documents and Settings\jcissell\Desktop\icons for jeff ppt\blue bar 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19200"/>
              <a:ext cx="457200" cy="179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205" name="Picture 2" descr="C:\WORK\powerpoint\art\chip and pipe icons and art\chips\gemini2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1275" y="2272903"/>
            <a:ext cx="1619250" cy="13084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06" name="Group 120"/>
          <p:cNvGrpSpPr>
            <a:grpSpLocks/>
          </p:cNvGrpSpPr>
          <p:nvPr/>
        </p:nvGrpSpPr>
        <p:grpSpPr bwMode="auto">
          <a:xfrm>
            <a:off x="3111500" y="2486025"/>
            <a:ext cx="2222500" cy="734616"/>
            <a:chOff x="2362200" y="1847335"/>
            <a:chExt cx="2895600" cy="1276865"/>
          </a:xfrm>
        </p:grpSpPr>
        <p:pic>
          <p:nvPicPr>
            <p:cNvPr id="8235" name="Picture 11" descr="C:\Documents and Settings\jcissell\Desktop\icons for jeff ppt\pipes\00b.p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06444" y="2082001"/>
              <a:ext cx="1551356" cy="508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6" name="Picture 3" descr="\\inside.us.cray.com\DavWWWRoot\depts\marketing\Cray Image Library\Cray Clip Art\PowerPoint Architecture pieces\2amdr.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95600" y="1847335"/>
              <a:ext cx="1600200" cy="1124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8237" name="Group 98"/>
            <p:cNvGrpSpPr>
              <a:grpSpLocks/>
            </p:cNvGrpSpPr>
            <p:nvPr/>
          </p:nvGrpSpPr>
          <p:grpSpPr bwMode="auto">
            <a:xfrm>
              <a:off x="2362200" y="1952607"/>
              <a:ext cx="685800" cy="1171593"/>
              <a:chOff x="2362200" y="1876407"/>
              <a:chExt cx="685800" cy="1171593"/>
            </a:xfrm>
          </p:grpSpPr>
          <p:pic>
            <p:nvPicPr>
              <p:cNvPr id="8238" name="Picture 10" descr="C:\Documents and Settings\jcissell\Desktop\New Folder (2)\pipe_00b.png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38400" y="2314810"/>
                <a:ext cx="609600" cy="4089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8239" name="Picture 5" descr="C:\Documents and Settings\jcissell\Desktop\ram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62200" y="1876407"/>
                <a:ext cx="415254" cy="11715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8207" name="Picture 10" descr="C:\Documents and Settings\jcissell\Desktop\icons for jeff ppt\pipes\0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1825" y="3238501"/>
            <a:ext cx="1169988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8" name="Picture 10" descr="C:\Documents and Settings\jcissell\Desktop\icons for jeff ppt\pipes\0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2850" y="3165872"/>
            <a:ext cx="1169988" cy="708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9" name="Picture 5" descr="C:\Documents and Settings\jcissell\Desktop\icons for jeff ppt\blue bar 3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625" y="3117056"/>
            <a:ext cx="1631950" cy="401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210" name="Group 70"/>
          <p:cNvGrpSpPr>
            <a:grpSpLocks/>
          </p:cNvGrpSpPr>
          <p:nvPr/>
        </p:nvGrpSpPr>
        <p:grpSpPr bwMode="auto">
          <a:xfrm>
            <a:off x="5453064" y="1395413"/>
            <a:ext cx="877887" cy="1077516"/>
            <a:chOff x="4267200" y="1295400"/>
            <a:chExt cx="1143000" cy="1871033"/>
          </a:xfrm>
        </p:grpSpPr>
        <p:pic>
          <p:nvPicPr>
            <p:cNvPr id="8233" name="Picture 4" descr="C:\Documents and Settings\jcissell\Desktop\icons for jeff ppt\blue bar 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7200" y="1371600"/>
              <a:ext cx="457200" cy="179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234" name="Picture 4" descr="C:\Documents and Settings\jcissell\Desktop\icons for jeff ppt\blue bar 2.png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53000" y="1295400"/>
              <a:ext cx="457200" cy="179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211" name="TextBox 58"/>
          <p:cNvSpPr txBox="1">
            <a:spLocks noChangeArrowheads="1"/>
          </p:cNvSpPr>
          <p:nvPr/>
        </p:nvSpPr>
        <p:spPr bwMode="auto">
          <a:xfrm rot="-480086">
            <a:off x="6640514" y="2383334"/>
            <a:ext cx="522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sz="1400" b="1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HT3</a:t>
            </a:r>
          </a:p>
        </p:txBody>
      </p:sp>
      <p:sp>
        <p:nvSpPr>
          <p:cNvPr id="8212" name="TextBox 60"/>
          <p:cNvSpPr txBox="1">
            <a:spLocks noChangeArrowheads="1"/>
          </p:cNvSpPr>
          <p:nvPr/>
        </p:nvSpPr>
        <p:spPr bwMode="auto">
          <a:xfrm rot="-480086">
            <a:off x="4773614" y="2564309"/>
            <a:ext cx="52228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sz="1400" b="1">
                <a:solidFill>
                  <a:srgbClr val="FFFFFF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HT3</a:t>
            </a:r>
          </a:p>
        </p:txBody>
      </p:sp>
      <p:pic>
        <p:nvPicPr>
          <p:cNvPr id="8213" name="Picture 2" descr="C:\Users\jpb\Desktop\SC2010\Clipart\pipe_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551" y="1172766"/>
            <a:ext cx="271463" cy="1063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4" name="Picture 3" descr="C:\Users\jpb\Desktop\SC2010\Clipart\nvidia-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9438" y="971550"/>
            <a:ext cx="1236662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5" name="Picture 2" descr="C:\Users\jpb\Desktop\SC2010\Clipart\pipe_3.png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4788" y="1543050"/>
            <a:ext cx="271462" cy="1063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6" name="Picture 3" descr="C:\Users\jpb\Desktop\SC2010\Clipart\nvidia-r.p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8213" y="1368028"/>
            <a:ext cx="1236662" cy="97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7" name="Picture 10" descr="C:\Documents and Settings\jcissell\Desktop\New Folder (2)\pipe_00b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226" y="1844279"/>
            <a:ext cx="466725" cy="235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18" name="Picture 5" descr="C:\Documents and Settings\jcissell\Desktop\ram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989" y="1568054"/>
            <a:ext cx="319087" cy="675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9" name="TextBox 64"/>
          <p:cNvSpPr txBox="1">
            <a:spLocks noChangeArrowheads="1"/>
          </p:cNvSpPr>
          <p:nvPr/>
        </p:nvSpPr>
        <p:spPr bwMode="auto">
          <a:xfrm rot="-585905">
            <a:off x="7621589" y="1828920"/>
            <a:ext cx="9032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defTabSz="914400"/>
            <a:r>
              <a:rPr lang="en-US" sz="1000" b="1">
                <a:solidFill>
                  <a:srgbClr val="000000"/>
                </a:solidFill>
                <a:latin typeface="Arial" pitchFamily="34" charset="0"/>
                <a:ea typeface="Arial Unicode MS" pitchFamily="34" charset="-128"/>
                <a:cs typeface="Arial Unicode MS" pitchFamily="34" charset="-128"/>
              </a:rPr>
              <a:t>PCIe Gen2</a:t>
            </a:r>
          </a:p>
        </p:txBody>
      </p:sp>
      <p:graphicFrame>
        <p:nvGraphicFramePr>
          <p:cNvPr id="54" name="Table 5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53333887"/>
              </p:ext>
            </p:extLst>
          </p:nvPr>
        </p:nvGraphicFramePr>
        <p:xfrm>
          <a:off x="304800" y="2197894"/>
          <a:ext cx="2743200" cy="2642037"/>
        </p:xfrm>
        <a:graphic>
          <a:graphicData uri="http://schemas.openxmlformats.org/drawingml/2006/table">
            <a:tbl>
              <a:tblPr firstRow="1" bandRow="1">
                <a:tableStyleId>{8FD4443E-F989-4FC4-A0C8-D5A2AF1F390B}</a:tableStyleId>
              </a:tblPr>
              <a:tblGrid>
                <a:gridCol w="2743200"/>
              </a:tblGrid>
              <a:tr h="434337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/>
                        <a:t>XK7 Compute Node Characteristics</a:t>
                      </a:r>
                      <a:endParaRPr lang="en-US" sz="1200" dirty="0"/>
                    </a:p>
                  </a:txBody>
                  <a:tcPr marT="34289" marB="34289"/>
                </a:tc>
              </a:tr>
              <a:tr h="329723">
                <a:tc>
                  <a:txBody>
                    <a:bodyPr/>
                    <a:lstStyle/>
                    <a:p>
                      <a:pPr algn="ctr"/>
                      <a:r>
                        <a:rPr lang="en-US" sz="1100" baseline="0" dirty="0" smtClean="0"/>
                        <a:t>AMD Series 6200 (</a:t>
                      </a:r>
                      <a:r>
                        <a:rPr lang="en-US" sz="1100" baseline="0" dirty="0" err="1" smtClean="0"/>
                        <a:t>Interlagos</a:t>
                      </a:r>
                      <a:r>
                        <a:rPr lang="en-US" sz="1100" baseline="0" dirty="0" smtClean="0"/>
                        <a:t>)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/>
                </a:tc>
              </a:tr>
              <a:tr h="254003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NVIDIA </a:t>
                      </a:r>
                      <a:r>
                        <a:rPr lang="en-US" sz="1100" dirty="0" err="1" smtClean="0"/>
                        <a:t>Kepler</a:t>
                      </a:r>
                      <a:r>
                        <a:rPr lang="en-US" sz="1100" baseline="0" dirty="0" smtClean="0"/>
                        <a:t> 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/>
                </a:tc>
              </a:tr>
              <a:tr h="54863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Host Memory</a:t>
                      </a:r>
                    </a:p>
                    <a:p>
                      <a:pPr algn="ctr"/>
                      <a:r>
                        <a:rPr lang="en-US" sz="1100" dirty="0" smtClean="0"/>
                        <a:t>32GB</a:t>
                      </a:r>
                    </a:p>
                    <a:p>
                      <a:pPr algn="ctr"/>
                      <a:r>
                        <a:rPr lang="en-US" sz="1100" baseline="0" dirty="0" smtClean="0"/>
                        <a:t>1600 MT/s DDR3</a:t>
                      </a:r>
                      <a:endParaRPr lang="en-US" sz="1100" b="1" baseline="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/>
                </a:tc>
              </a:tr>
              <a:tr h="38861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NVIDIA Tesla X2090</a:t>
                      </a:r>
                      <a:r>
                        <a:rPr lang="en-US" sz="1100" baseline="0" dirty="0" smtClean="0"/>
                        <a:t> Memory</a:t>
                      </a:r>
                    </a:p>
                    <a:p>
                      <a:pPr algn="ctr"/>
                      <a:r>
                        <a:rPr lang="en-US" sz="1100" dirty="0" smtClean="0"/>
                        <a:t>6GB GDDR5 capacity</a:t>
                      </a:r>
                      <a:endParaRPr lang="en-US" sz="1100" dirty="0" smtClean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/>
                </a:tc>
              </a:tr>
              <a:tr h="388607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smtClean="0"/>
                        <a:t>Gemini High Speed Interconnect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/>
                </a:tc>
              </a:tr>
              <a:tr h="260011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 err="1" smtClean="0"/>
                        <a:t>Keplers</a:t>
                      </a:r>
                      <a:r>
                        <a:rPr lang="en-US" sz="1100" dirty="0" smtClean="0"/>
                        <a:t> in final</a:t>
                      </a:r>
                      <a:r>
                        <a:rPr lang="en-US" sz="1100" baseline="0" dirty="0" smtClean="0"/>
                        <a:t> installation</a:t>
                      </a:r>
                      <a:endParaRPr lang="en-US" sz="1100" b="1" dirty="0">
                        <a:solidFill>
                          <a:schemeClr val="tx1"/>
                        </a:solidFill>
                      </a:endParaRPr>
                    </a:p>
                  </a:txBody>
                  <a:tcPr marT="34289" marB="34289"/>
                </a:tc>
              </a:tr>
            </a:tbl>
          </a:graphicData>
        </a:graphic>
      </p:graphicFrame>
      <p:sp>
        <p:nvSpPr>
          <p:cNvPr id="50" name="Down Arrow 49"/>
          <p:cNvSpPr/>
          <p:nvPr/>
        </p:nvSpPr>
        <p:spPr>
          <a:xfrm rot="15298917">
            <a:off x="5074218" y="1367215"/>
            <a:ext cx="650509" cy="1942323"/>
          </a:xfrm>
          <a:prstGeom prst="downArrow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2000">
                <a:schemeClr val="accent2"/>
              </a:gs>
              <a:gs pos="67000">
                <a:schemeClr val="tx1"/>
              </a:gs>
              <a:gs pos="100000">
                <a:schemeClr val="accent2"/>
              </a:gs>
            </a:gsLst>
            <a:lin ang="5400000" scaled="0"/>
          </a:gradFill>
          <a:ln>
            <a:gradFill>
              <a:gsLst>
                <a:gs pos="28000">
                  <a:schemeClr val="accent5">
                    <a:lumMod val="75000"/>
                    <a:alpha val="0"/>
                  </a:schemeClr>
                </a:gs>
                <a:gs pos="50000">
                  <a:schemeClr val="bg2"/>
                </a:gs>
                <a:gs pos="100000">
                  <a:srgbClr val="007A37"/>
                </a:gs>
              </a:gsLst>
              <a:lin ang="5400000" scaled="0"/>
            </a:gradFill>
          </a:ln>
          <a:effectLst>
            <a:outerShdw blurRad="152400" dist="177800" dir="1980000" algn="tr" rotWithShape="0">
              <a:prstClr val="black">
                <a:alpha val="21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8" name="Oval 67"/>
          <p:cNvSpPr/>
          <p:nvPr/>
        </p:nvSpPr>
        <p:spPr>
          <a:xfrm>
            <a:off x="6324600" y="809626"/>
            <a:ext cx="2819400" cy="2135981"/>
          </a:xfrm>
          <a:prstGeom prst="ellipse">
            <a:avLst/>
          </a:prstGeom>
          <a:solidFill>
            <a:schemeClr val="accent3">
              <a:lumMod val="60000"/>
              <a:lumOff val="40000"/>
              <a:alpha val="11000"/>
            </a:schemeClr>
          </a:solidFill>
          <a:ln w="381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>
              <a:defRPr/>
            </a:pPr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27812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Qualcomm </a:t>
            </a:r>
            <a:r>
              <a:rPr lang="en-US" dirty="0" err="1" smtClean="0"/>
              <a:t>SoC</a:t>
            </a:r>
            <a:r>
              <a:rPr lang="en-US" dirty="0" smtClean="0"/>
              <a:t> </a:t>
            </a:r>
            <a:r>
              <a:rPr lang="en-US" dirty="0" smtClean="0"/>
              <a:t>for Mobile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D207B2-A087-4640-BB96-CBCC294A4D9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1085850"/>
            <a:ext cx="6934200" cy="360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140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CPUs: Latency Oriented Design 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High clock frequency</a:t>
            </a:r>
          </a:p>
          <a:p>
            <a:pPr eaLnBrk="1" hangingPunct="1"/>
            <a:r>
              <a:rPr lang="en-US" dirty="0" smtClean="0"/>
              <a:t>Large caches</a:t>
            </a:r>
          </a:p>
          <a:p>
            <a:pPr lvl="1" eaLnBrk="1" hangingPunct="1"/>
            <a:r>
              <a:rPr lang="en-US" dirty="0" smtClean="0"/>
              <a:t>Convert long latency memory accesses to short latency cache accesses</a:t>
            </a:r>
          </a:p>
          <a:p>
            <a:pPr eaLnBrk="1" hangingPunct="1"/>
            <a:r>
              <a:rPr lang="en-US" dirty="0" smtClean="0"/>
              <a:t>Sophisticated control</a:t>
            </a:r>
          </a:p>
          <a:p>
            <a:pPr lvl="1" eaLnBrk="1" hangingPunct="1"/>
            <a:r>
              <a:rPr lang="en-US" dirty="0" smtClean="0"/>
              <a:t>Branch prediction for reduced branch latency</a:t>
            </a:r>
          </a:p>
          <a:p>
            <a:pPr lvl="1" eaLnBrk="1" hangingPunct="1"/>
            <a:r>
              <a:rPr lang="en-US" dirty="0" smtClean="0"/>
              <a:t>Data forwarding for reduced data latency</a:t>
            </a:r>
          </a:p>
          <a:p>
            <a:pPr eaLnBrk="1" hangingPunct="1"/>
            <a:r>
              <a:rPr lang="en-US" dirty="0" smtClean="0"/>
              <a:t>Powerful ALU</a:t>
            </a:r>
          </a:p>
          <a:p>
            <a:pPr lvl="1" eaLnBrk="1" hangingPunct="1"/>
            <a:r>
              <a:rPr lang="en-US" dirty="0" smtClean="0"/>
              <a:t>Reduced operation latency</a:t>
            </a:r>
          </a:p>
          <a:p>
            <a:pPr lvl="1" eaLnBrk="1" hangingPunct="1"/>
            <a:endParaRPr lang="en-US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4662984" y="1960164"/>
            <a:ext cx="3733800" cy="1843088"/>
            <a:chOff x="6299200" y="2286000"/>
            <a:chExt cx="4978400" cy="2457450"/>
          </a:xfrm>
        </p:grpSpPr>
        <p:grpSp>
          <p:nvGrpSpPr>
            <p:cNvPr id="23558" name="Group 165"/>
            <p:cNvGrpSpPr>
              <a:grpSpLocks/>
            </p:cNvGrpSpPr>
            <p:nvPr/>
          </p:nvGrpSpPr>
          <p:grpSpPr bwMode="auto">
            <a:xfrm>
              <a:off x="6299200" y="2286000"/>
              <a:ext cx="4978400" cy="2457450"/>
              <a:chOff x="991" y="1935"/>
              <a:chExt cx="1688" cy="1226"/>
            </a:xfrm>
          </p:grpSpPr>
          <p:sp>
            <p:nvSpPr>
              <p:cNvPr id="23560" name="Rectangle 166"/>
              <p:cNvSpPr>
                <a:spLocks noChangeArrowheads="1"/>
              </p:cNvSpPr>
              <p:nvPr/>
            </p:nvSpPr>
            <p:spPr bwMode="auto">
              <a:xfrm>
                <a:off x="992" y="2425"/>
                <a:ext cx="1687" cy="434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/>
                <a:r>
                  <a:rPr lang="en-US" sz="1050" b="1">
                    <a:latin typeface="Arial" charset="0"/>
                  </a:rPr>
                  <a:t>Cache</a:t>
                </a:r>
              </a:p>
            </p:txBody>
          </p:sp>
          <p:sp>
            <p:nvSpPr>
              <p:cNvPr id="23561" name="Rectangle 167"/>
              <p:cNvSpPr>
                <a:spLocks noChangeArrowheads="1"/>
              </p:cNvSpPr>
              <p:nvPr/>
            </p:nvSpPr>
            <p:spPr bwMode="auto">
              <a:xfrm>
                <a:off x="2285" y="1935"/>
                <a:ext cx="394" cy="227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050" b="1">
                    <a:latin typeface="Arial" charset="0"/>
                  </a:rPr>
                  <a:t>ALU</a:t>
                </a:r>
              </a:p>
            </p:txBody>
          </p:sp>
          <p:sp>
            <p:nvSpPr>
              <p:cNvPr id="23562" name="Rectangle 168"/>
              <p:cNvSpPr>
                <a:spLocks noChangeArrowheads="1"/>
              </p:cNvSpPr>
              <p:nvPr/>
            </p:nvSpPr>
            <p:spPr bwMode="auto">
              <a:xfrm>
                <a:off x="992" y="1935"/>
                <a:ext cx="836" cy="463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 anchorCtr="1"/>
              <a:lstStyle/>
              <a:p>
                <a:pPr algn="ctr"/>
                <a:r>
                  <a:rPr lang="en-US" sz="1050" b="1">
                    <a:latin typeface="Arial" charset="0"/>
                  </a:rPr>
                  <a:t>Control</a:t>
                </a:r>
              </a:p>
            </p:txBody>
          </p:sp>
          <p:sp>
            <p:nvSpPr>
              <p:cNvPr id="23563" name="Rectangle 169"/>
              <p:cNvSpPr>
                <a:spLocks noChangeArrowheads="1"/>
              </p:cNvSpPr>
              <p:nvPr/>
            </p:nvSpPr>
            <p:spPr bwMode="auto">
              <a:xfrm>
                <a:off x="2285" y="2178"/>
                <a:ext cx="394" cy="227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050" b="1">
                    <a:latin typeface="Arial" charset="0"/>
                  </a:rPr>
                  <a:t>ALU</a:t>
                </a:r>
              </a:p>
            </p:txBody>
          </p:sp>
          <p:sp>
            <p:nvSpPr>
              <p:cNvPr id="23564" name="Rectangle 170"/>
              <p:cNvSpPr>
                <a:spLocks noChangeArrowheads="1"/>
              </p:cNvSpPr>
              <p:nvPr/>
            </p:nvSpPr>
            <p:spPr bwMode="auto">
              <a:xfrm>
                <a:off x="1870" y="1935"/>
                <a:ext cx="394" cy="227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050" b="1">
                    <a:latin typeface="Arial" charset="0"/>
                  </a:rPr>
                  <a:t>ALU</a:t>
                </a:r>
              </a:p>
            </p:txBody>
          </p:sp>
          <p:sp>
            <p:nvSpPr>
              <p:cNvPr id="23565" name="Rectangle 171"/>
              <p:cNvSpPr>
                <a:spLocks noChangeArrowheads="1"/>
              </p:cNvSpPr>
              <p:nvPr/>
            </p:nvSpPr>
            <p:spPr bwMode="auto">
              <a:xfrm>
                <a:off x="1870" y="2178"/>
                <a:ext cx="394" cy="227"/>
              </a:xfrm>
              <a:prstGeom prst="rect">
                <a:avLst/>
              </a:prstGeom>
              <a:solidFill>
                <a:srgbClr val="99FF66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lIns="0" tIns="0" rIns="0" bIns="0" anchor="ctr"/>
              <a:lstStyle/>
              <a:p>
                <a:pPr algn="ctr"/>
                <a:r>
                  <a:rPr lang="en-US" sz="1050" b="1">
                    <a:latin typeface="Arial" charset="0"/>
                  </a:rPr>
                  <a:t>ALU</a:t>
                </a:r>
              </a:p>
            </p:txBody>
          </p:sp>
          <p:sp>
            <p:nvSpPr>
              <p:cNvPr id="23566" name="Rectangle 172"/>
              <p:cNvSpPr>
                <a:spLocks noChangeArrowheads="1"/>
              </p:cNvSpPr>
              <p:nvPr/>
            </p:nvSpPr>
            <p:spPr bwMode="auto">
              <a:xfrm>
                <a:off x="991" y="2950"/>
                <a:ext cx="1687" cy="211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tIns="0" rIns="0" bIns="0" anchor="ctr"/>
              <a:lstStyle/>
              <a:p>
                <a:r>
                  <a:rPr lang="en-US" sz="900" b="1">
                    <a:latin typeface="Arial" charset="0"/>
                  </a:rPr>
                  <a:t>DRAM</a:t>
                </a:r>
              </a:p>
            </p:txBody>
          </p:sp>
        </p:grpSp>
        <p:sp>
          <p:nvSpPr>
            <p:cNvPr id="23559" name="Text Box 173"/>
            <p:cNvSpPr txBox="1">
              <a:spLocks noChangeArrowheads="1"/>
            </p:cNvSpPr>
            <p:nvPr/>
          </p:nvSpPr>
          <p:spPr bwMode="auto">
            <a:xfrm>
              <a:off x="8177325" y="2979289"/>
              <a:ext cx="12192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>
                  <a:latin typeface="Arial" charset="0"/>
                </a:rPr>
                <a:t>CPU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064965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GPUs: Throughput Oriented Design</a:t>
            </a:r>
          </a:p>
        </p:txBody>
      </p:sp>
      <p:sp>
        <p:nvSpPr>
          <p:cNvPr id="24579" name="Content Placeholder 7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eaLnBrk="1" hangingPunct="1"/>
            <a:r>
              <a:rPr lang="en-US" dirty="0" smtClean="0"/>
              <a:t>Moderate clock frequency</a:t>
            </a:r>
          </a:p>
          <a:p>
            <a:pPr eaLnBrk="1" hangingPunct="1"/>
            <a:r>
              <a:rPr lang="en-US" dirty="0" smtClean="0"/>
              <a:t>Small caches</a:t>
            </a:r>
          </a:p>
          <a:p>
            <a:pPr lvl="1" eaLnBrk="1" hangingPunct="1"/>
            <a:r>
              <a:rPr lang="en-US" dirty="0" smtClean="0"/>
              <a:t>To boost memory throughput</a:t>
            </a:r>
          </a:p>
          <a:p>
            <a:pPr eaLnBrk="1" hangingPunct="1"/>
            <a:r>
              <a:rPr lang="en-US" dirty="0" smtClean="0"/>
              <a:t>Simple control</a:t>
            </a:r>
          </a:p>
          <a:p>
            <a:pPr lvl="1" eaLnBrk="1" hangingPunct="1"/>
            <a:r>
              <a:rPr lang="en-US" dirty="0" smtClean="0"/>
              <a:t>No branch prediction</a:t>
            </a:r>
          </a:p>
          <a:p>
            <a:pPr lvl="1" eaLnBrk="1" hangingPunct="1"/>
            <a:r>
              <a:rPr lang="en-US" dirty="0" smtClean="0"/>
              <a:t>No data forwarding</a:t>
            </a:r>
          </a:p>
          <a:p>
            <a:pPr eaLnBrk="1" hangingPunct="1"/>
            <a:r>
              <a:rPr lang="en-US" dirty="0" smtClean="0"/>
              <a:t>Energy efficient ALUs</a:t>
            </a:r>
          </a:p>
          <a:p>
            <a:pPr lvl="1" eaLnBrk="1" hangingPunct="1"/>
            <a:r>
              <a:rPr lang="en-US" dirty="0" smtClean="0"/>
              <a:t>Many, long latency but heavily pipelined for high throughput</a:t>
            </a:r>
          </a:p>
          <a:p>
            <a:pPr eaLnBrk="1" hangingPunct="1"/>
            <a:r>
              <a:rPr lang="en-US" dirty="0" smtClean="0"/>
              <a:t>Require massive number of threads to tolerate latencies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4666392" y="1819422"/>
            <a:ext cx="3962400" cy="2014538"/>
            <a:chOff x="6604000" y="2057400"/>
            <a:chExt cx="5283200" cy="2686050"/>
          </a:xfrm>
        </p:grpSpPr>
        <p:grpSp>
          <p:nvGrpSpPr>
            <p:cNvPr id="24582" name="Group 2"/>
            <p:cNvGrpSpPr>
              <a:grpSpLocks/>
            </p:cNvGrpSpPr>
            <p:nvPr/>
          </p:nvGrpSpPr>
          <p:grpSpPr bwMode="auto">
            <a:xfrm>
              <a:off x="6604000" y="2057400"/>
              <a:ext cx="5283200" cy="2686050"/>
              <a:chOff x="3044" y="1052"/>
              <a:chExt cx="1987" cy="1441"/>
            </a:xfrm>
          </p:grpSpPr>
          <p:sp>
            <p:nvSpPr>
              <p:cNvPr id="24584" name="Rectangle 3"/>
              <p:cNvSpPr>
                <a:spLocks noChangeArrowheads="1"/>
              </p:cNvSpPr>
              <p:nvPr/>
            </p:nvSpPr>
            <p:spPr bwMode="auto">
              <a:xfrm>
                <a:off x="3044" y="2245"/>
                <a:ext cx="1987" cy="248"/>
              </a:xfrm>
              <a:prstGeom prst="rect">
                <a:avLst/>
              </a:prstGeom>
              <a:solidFill>
                <a:srgbClr val="FF6600"/>
              </a:solidFill>
              <a:ln w="9525">
                <a:solidFill>
                  <a:srgbClr val="969696"/>
                </a:solidFill>
                <a:miter lim="800000"/>
                <a:headEnd/>
                <a:tailEnd/>
              </a:ln>
            </p:spPr>
            <p:txBody>
              <a:bodyPr wrap="none" tIns="0" rIns="0" bIns="0" anchor="ctr"/>
              <a:lstStyle/>
              <a:p>
                <a:r>
                  <a:rPr lang="en-US" sz="900" b="1">
                    <a:latin typeface="Arial" charset="0"/>
                  </a:rPr>
                  <a:t>DRAM</a:t>
                </a:r>
              </a:p>
            </p:txBody>
          </p:sp>
          <p:grpSp>
            <p:nvGrpSpPr>
              <p:cNvPr id="24585" name="Group 4"/>
              <p:cNvGrpSpPr>
                <a:grpSpLocks/>
              </p:cNvGrpSpPr>
              <p:nvPr/>
            </p:nvGrpSpPr>
            <p:grpSpPr bwMode="auto">
              <a:xfrm>
                <a:off x="3046" y="1052"/>
                <a:ext cx="1984" cy="1086"/>
                <a:chOff x="1888" y="2761"/>
                <a:chExt cx="1984" cy="1086"/>
              </a:xfrm>
            </p:grpSpPr>
            <p:grpSp>
              <p:nvGrpSpPr>
                <p:cNvPr id="24586" name="Group 5"/>
                <p:cNvGrpSpPr>
                  <a:grpSpLocks/>
                </p:cNvGrpSpPr>
                <p:nvPr/>
              </p:nvGrpSpPr>
              <p:grpSpPr bwMode="auto">
                <a:xfrm>
                  <a:off x="1888" y="2761"/>
                  <a:ext cx="1984" cy="118"/>
                  <a:chOff x="-141" y="2876"/>
                  <a:chExt cx="1984" cy="118"/>
                </a:xfrm>
              </p:grpSpPr>
              <p:grpSp>
                <p:nvGrpSpPr>
                  <p:cNvPr id="24727" name="Group 6"/>
                  <p:cNvGrpSpPr>
                    <a:grpSpLocks/>
                  </p:cNvGrpSpPr>
                  <p:nvPr/>
                </p:nvGrpSpPr>
                <p:grpSpPr bwMode="auto">
                  <a:xfrm>
                    <a:off x="-141" y="2876"/>
                    <a:ext cx="124" cy="115"/>
                    <a:chOff x="707" y="1508"/>
                    <a:chExt cx="124" cy="109"/>
                  </a:xfrm>
                </p:grpSpPr>
                <p:sp>
                  <p:nvSpPr>
                    <p:cNvPr id="24744" name="Rectangle 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08"/>
                      <a:ext cx="124" cy="52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  <p:sp>
                  <p:nvSpPr>
                    <p:cNvPr id="24745" name="Rectangle 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65"/>
                      <a:ext cx="124" cy="52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4728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79"/>
                    <a:ext cx="1843" cy="115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en-US" sz="1050" b="1">
                      <a:latin typeface="Arial" charset="0"/>
                    </a:endParaRPr>
                  </a:p>
                </p:txBody>
              </p:sp>
              <p:sp>
                <p:nvSpPr>
                  <p:cNvPr id="24729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1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30" name="Line 11"/>
                  <p:cNvSpPr>
                    <a:spLocks noChangeShapeType="1"/>
                  </p:cNvSpPr>
                  <p:nvPr/>
                </p:nvSpPr>
                <p:spPr bwMode="auto">
                  <a:xfrm>
                    <a:off x="23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31" name="Line 12"/>
                  <p:cNvSpPr>
                    <a:spLocks noChangeShapeType="1"/>
                  </p:cNvSpPr>
                  <p:nvPr/>
                </p:nvSpPr>
                <p:spPr bwMode="auto">
                  <a:xfrm>
                    <a:off x="34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32" name="Line 13"/>
                  <p:cNvSpPr>
                    <a:spLocks noChangeShapeType="1"/>
                  </p:cNvSpPr>
                  <p:nvPr/>
                </p:nvSpPr>
                <p:spPr bwMode="auto">
                  <a:xfrm>
                    <a:off x="46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33" name="Line 14"/>
                  <p:cNvSpPr>
                    <a:spLocks noChangeShapeType="1"/>
                  </p:cNvSpPr>
                  <p:nvPr/>
                </p:nvSpPr>
                <p:spPr bwMode="auto">
                  <a:xfrm>
                    <a:off x="57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34" name="Line 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0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35" name="Line 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36" name="Line 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37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2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38" name="Line 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39" name="Line 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40" name="Line 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41" name="Line 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9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42" name="Line 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12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43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24587" name="Group 25"/>
                <p:cNvGrpSpPr>
                  <a:grpSpLocks/>
                </p:cNvGrpSpPr>
                <p:nvPr/>
              </p:nvGrpSpPr>
              <p:grpSpPr bwMode="auto">
                <a:xfrm>
                  <a:off x="1888" y="2899"/>
                  <a:ext cx="1984" cy="118"/>
                  <a:chOff x="-141" y="2876"/>
                  <a:chExt cx="1984" cy="118"/>
                </a:xfrm>
              </p:grpSpPr>
              <p:grpSp>
                <p:nvGrpSpPr>
                  <p:cNvPr id="24708" name="Group 26"/>
                  <p:cNvGrpSpPr>
                    <a:grpSpLocks/>
                  </p:cNvGrpSpPr>
                  <p:nvPr/>
                </p:nvGrpSpPr>
                <p:grpSpPr bwMode="auto">
                  <a:xfrm>
                    <a:off x="-141" y="2876"/>
                    <a:ext cx="124" cy="115"/>
                    <a:chOff x="707" y="1508"/>
                    <a:chExt cx="124" cy="109"/>
                  </a:xfrm>
                </p:grpSpPr>
                <p:sp>
                  <p:nvSpPr>
                    <p:cNvPr id="24725" name="Rectangle 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08"/>
                      <a:ext cx="124" cy="52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  <p:sp>
                  <p:nvSpPr>
                    <p:cNvPr id="24726" name="Rectangle 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65"/>
                      <a:ext cx="124" cy="52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4709" name="Rectangle 2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79"/>
                    <a:ext cx="1843" cy="115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en-US" sz="1050" b="1">
                      <a:latin typeface="Arial" charset="0"/>
                    </a:endParaRPr>
                  </a:p>
                </p:txBody>
              </p:sp>
              <p:sp>
                <p:nvSpPr>
                  <p:cNvPr id="24710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1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11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3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12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34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13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46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14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57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15" name="Line 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0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16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17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18" name="Line 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2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19" name="Line 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20" name="Line 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21" name="Line 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22" name="Line 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9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23" name="Line 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12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24" name="Line 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24588" name="Group 45"/>
                <p:cNvGrpSpPr>
                  <a:grpSpLocks/>
                </p:cNvGrpSpPr>
                <p:nvPr/>
              </p:nvGrpSpPr>
              <p:grpSpPr bwMode="auto">
                <a:xfrm>
                  <a:off x="1888" y="3037"/>
                  <a:ext cx="1984" cy="118"/>
                  <a:chOff x="-141" y="2876"/>
                  <a:chExt cx="1984" cy="118"/>
                </a:xfrm>
              </p:grpSpPr>
              <p:grpSp>
                <p:nvGrpSpPr>
                  <p:cNvPr id="24689" name="Group 46"/>
                  <p:cNvGrpSpPr>
                    <a:grpSpLocks/>
                  </p:cNvGrpSpPr>
                  <p:nvPr/>
                </p:nvGrpSpPr>
                <p:grpSpPr bwMode="auto">
                  <a:xfrm>
                    <a:off x="-141" y="2876"/>
                    <a:ext cx="124" cy="115"/>
                    <a:chOff x="707" y="1508"/>
                    <a:chExt cx="124" cy="109"/>
                  </a:xfrm>
                </p:grpSpPr>
                <p:sp>
                  <p:nvSpPr>
                    <p:cNvPr id="24706" name="Rectangle 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08"/>
                      <a:ext cx="124" cy="52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  <p:sp>
                  <p:nvSpPr>
                    <p:cNvPr id="24707" name="Rectangle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65"/>
                      <a:ext cx="124" cy="52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4690" name="Rectangle 4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79"/>
                    <a:ext cx="1843" cy="115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en-US" sz="1050" b="1">
                      <a:latin typeface="Arial" charset="0"/>
                    </a:endParaRPr>
                  </a:p>
                </p:txBody>
              </p:sp>
              <p:sp>
                <p:nvSpPr>
                  <p:cNvPr id="24691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1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92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3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93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34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94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46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95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57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96" name="Line 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0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97" name="Line 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98" name="Line 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99" name="Line 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2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00" name="Line 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01" name="Line 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02" name="Line 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03" name="Line 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9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04" name="Line 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12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705" name="Line 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24589" name="Group 65"/>
                <p:cNvGrpSpPr>
                  <a:grpSpLocks/>
                </p:cNvGrpSpPr>
                <p:nvPr/>
              </p:nvGrpSpPr>
              <p:grpSpPr bwMode="auto">
                <a:xfrm>
                  <a:off x="1888" y="3175"/>
                  <a:ext cx="1984" cy="118"/>
                  <a:chOff x="-141" y="2876"/>
                  <a:chExt cx="1984" cy="118"/>
                </a:xfrm>
              </p:grpSpPr>
              <p:grpSp>
                <p:nvGrpSpPr>
                  <p:cNvPr id="24670" name="Group 66"/>
                  <p:cNvGrpSpPr>
                    <a:grpSpLocks/>
                  </p:cNvGrpSpPr>
                  <p:nvPr/>
                </p:nvGrpSpPr>
                <p:grpSpPr bwMode="auto">
                  <a:xfrm>
                    <a:off x="-141" y="2876"/>
                    <a:ext cx="124" cy="115"/>
                    <a:chOff x="707" y="1508"/>
                    <a:chExt cx="124" cy="109"/>
                  </a:xfrm>
                </p:grpSpPr>
                <p:sp>
                  <p:nvSpPr>
                    <p:cNvPr id="24687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08"/>
                      <a:ext cx="124" cy="52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  <p:sp>
                  <p:nvSpPr>
                    <p:cNvPr id="24688" name="Rectangl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65"/>
                      <a:ext cx="124" cy="52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4671" name="Rectangle 6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79"/>
                    <a:ext cx="1843" cy="115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en-US" sz="1050" b="1">
                      <a:latin typeface="Arial" charset="0"/>
                    </a:endParaRPr>
                  </a:p>
                </p:txBody>
              </p:sp>
              <p:sp>
                <p:nvSpPr>
                  <p:cNvPr id="24672" name="Line 70"/>
                  <p:cNvSpPr>
                    <a:spLocks noChangeShapeType="1"/>
                  </p:cNvSpPr>
                  <p:nvPr/>
                </p:nvSpPr>
                <p:spPr bwMode="auto">
                  <a:xfrm>
                    <a:off x="11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73" name="Line 71"/>
                  <p:cNvSpPr>
                    <a:spLocks noChangeShapeType="1"/>
                  </p:cNvSpPr>
                  <p:nvPr/>
                </p:nvSpPr>
                <p:spPr bwMode="auto">
                  <a:xfrm>
                    <a:off x="23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74" name="Line 72"/>
                  <p:cNvSpPr>
                    <a:spLocks noChangeShapeType="1"/>
                  </p:cNvSpPr>
                  <p:nvPr/>
                </p:nvSpPr>
                <p:spPr bwMode="auto">
                  <a:xfrm>
                    <a:off x="34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75" name="Line 73"/>
                  <p:cNvSpPr>
                    <a:spLocks noChangeShapeType="1"/>
                  </p:cNvSpPr>
                  <p:nvPr/>
                </p:nvSpPr>
                <p:spPr bwMode="auto">
                  <a:xfrm>
                    <a:off x="46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76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57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77" name="Line 7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0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78" name="Line 7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79" name="Line 7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80" name="Line 7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2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81" name="Line 7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82" name="Line 8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83" name="Line 8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84" name="Line 8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9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85" name="Line 8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12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86" name="Line 8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24590" name="Group 85"/>
                <p:cNvGrpSpPr>
                  <a:grpSpLocks/>
                </p:cNvGrpSpPr>
                <p:nvPr/>
              </p:nvGrpSpPr>
              <p:grpSpPr bwMode="auto">
                <a:xfrm>
                  <a:off x="1888" y="3314"/>
                  <a:ext cx="1984" cy="118"/>
                  <a:chOff x="-141" y="2876"/>
                  <a:chExt cx="1984" cy="118"/>
                </a:xfrm>
              </p:grpSpPr>
              <p:grpSp>
                <p:nvGrpSpPr>
                  <p:cNvPr id="24651" name="Group 86"/>
                  <p:cNvGrpSpPr>
                    <a:grpSpLocks/>
                  </p:cNvGrpSpPr>
                  <p:nvPr/>
                </p:nvGrpSpPr>
                <p:grpSpPr bwMode="auto">
                  <a:xfrm>
                    <a:off x="-141" y="2876"/>
                    <a:ext cx="124" cy="115"/>
                    <a:chOff x="707" y="1508"/>
                    <a:chExt cx="124" cy="109"/>
                  </a:xfrm>
                </p:grpSpPr>
                <p:sp>
                  <p:nvSpPr>
                    <p:cNvPr id="24668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08"/>
                      <a:ext cx="124" cy="52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  <p:sp>
                  <p:nvSpPr>
                    <p:cNvPr id="24669" name="Rectangl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65"/>
                      <a:ext cx="124" cy="52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4652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79"/>
                    <a:ext cx="1843" cy="115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en-US" sz="1050" b="1">
                      <a:latin typeface="Arial" charset="0"/>
                    </a:endParaRPr>
                  </a:p>
                </p:txBody>
              </p:sp>
              <p:sp>
                <p:nvSpPr>
                  <p:cNvPr id="24653" name="Line 90"/>
                  <p:cNvSpPr>
                    <a:spLocks noChangeShapeType="1"/>
                  </p:cNvSpPr>
                  <p:nvPr/>
                </p:nvSpPr>
                <p:spPr bwMode="auto">
                  <a:xfrm>
                    <a:off x="11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54" name="Line 91"/>
                  <p:cNvSpPr>
                    <a:spLocks noChangeShapeType="1"/>
                  </p:cNvSpPr>
                  <p:nvPr/>
                </p:nvSpPr>
                <p:spPr bwMode="auto">
                  <a:xfrm>
                    <a:off x="23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55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34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56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46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57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57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58" name="Line 9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0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59" name="Line 9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60" name="Line 9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61" name="Line 9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2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62" name="Line 9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63" name="Line 10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64" name="Line 10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65" name="Line 10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9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66" name="Line 10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12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67" name="Line 10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24591" name="Group 105"/>
                <p:cNvGrpSpPr>
                  <a:grpSpLocks/>
                </p:cNvGrpSpPr>
                <p:nvPr/>
              </p:nvGrpSpPr>
              <p:grpSpPr bwMode="auto">
                <a:xfrm>
                  <a:off x="1888" y="3452"/>
                  <a:ext cx="1984" cy="118"/>
                  <a:chOff x="-141" y="2876"/>
                  <a:chExt cx="1984" cy="118"/>
                </a:xfrm>
              </p:grpSpPr>
              <p:grpSp>
                <p:nvGrpSpPr>
                  <p:cNvPr id="24632" name="Group 106"/>
                  <p:cNvGrpSpPr>
                    <a:grpSpLocks/>
                  </p:cNvGrpSpPr>
                  <p:nvPr/>
                </p:nvGrpSpPr>
                <p:grpSpPr bwMode="auto">
                  <a:xfrm>
                    <a:off x="-141" y="2876"/>
                    <a:ext cx="124" cy="115"/>
                    <a:chOff x="707" y="1508"/>
                    <a:chExt cx="124" cy="109"/>
                  </a:xfrm>
                </p:grpSpPr>
                <p:sp>
                  <p:nvSpPr>
                    <p:cNvPr id="24649" name="Rectangle 10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08"/>
                      <a:ext cx="124" cy="52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  <p:sp>
                  <p:nvSpPr>
                    <p:cNvPr id="24650" name="Rectangle 10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65"/>
                      <a:ext cx="124" cy="52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4633" name="Rectangle 10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79"/>
                    <a:ext cx="1843" cy="115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en-US" sz="1050" b="1">
                      <a:latin typeface="Arial" charset="0"/>
                    </a:endParaRPr>
                  </a:p>
                </p:txBody>
              </p:sp>
              <p:sp>
                <p:nvSpPr>
                  <p:cNvPr id="24634" name="Line 110"/>
                  <p:cNvSpPr>
                    <a:spLocks noChangeShapeType="1"/>
                  </p:cNvSpPr>
                  <p:nvPr/>
                </p:nvSpPr>
                <p:spPr bwMode="auto">
                  <a:xfrm>
                    <a:off x="11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35" name="Line 111"/>
                  <p:cNvSpPr>
                    <a:spLocks noChangeShapeType="1"/>
                  </p:cNvSpPr>
                  <p:nvPr/>
                </p:nvSpPr>
                <p:spPr bwMode="auto">
                  <a:xfrm>
                    <a:off x="23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36" name="Line 112"/>
                  <p:cNvSpPr>
                    <a:spLocks noChangeShapeType="1"/>
                  </p:cNvSpPr>
                  <p:nvPr/>
                </p:nvSpPr>
                <p:spPr bwMode="auto">
                  <a:xfrm>
                    <a:off x="34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37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46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38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57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39" name="Line 11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0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40" name="Line 11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41" name="Line 11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42" name="Line 1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2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43" name="Line 11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44" name="Line 12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45" name="Line 12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46" name="Line 12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9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47" name="Line 12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12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48" name="Line 1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24592" name="Group 125"/>
                <p:cNvGrpSpPr>
                  <a:grpSpLocks/>
                </p:cNvGrpSpPr>
                <p:nvPr/>
              </p:nvGrpSpPr>
              <p:grpSpPr bwMode="auto">
                <a:xfrm>
                  <a:off x="1888" y="3590"/>
                  <a:ext cx="1984" cy="118"/>
                  <a:chOff x="-141" y="2876"/>
                  <a:chExt cx="1984" cy="118"/>
                </a:xfrm>
              </p:grpSpPr>
              <p:grpSp>
                <p:nvGrpSpPr>
                  <p:cNvPr id="24613" name="Group 126"/>
                  <p:cNvGrpSpPr>
                    <a:grpSpLocks/>
                  </p:cNvGrpSpPr>
                  <p:nvPr/>
                </p:nvGrpSpPr>
                <p:grpSpPr bwMode="auto">
                  <a:xfrm>
                    <a:off x="-141" y="2876"/>
                    <a:ext cx="124" cy="115"/>
                    <a:chOff x="707" y="1508"/>
                    <a:chExt cx="124" cy="109"/>
                  </a:xfrm>
                </p:grpSpPr>
                <p:sp>
                  <p:nvSpPr>
                    <p:cNvPr id="24630" name="Rectangle 12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08"/>
                      <a:ext cx="124" cy="52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  <p:sp>
                  <p:nvSpPr>
                    <p:cNvPr id="24631" name="Rectangle 12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65"/>
                      <a:ext cx="124" cy="52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4614" name="Rectangle 12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79"/>
                    <a:ext cx="1843" cy="115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en-US" sz="1050" b="1">
                      <a:latin typeface="Arial" charset="0"/>
                    </a:endParaRPr>
                  </a:p>
                </p:txBody>
              </p:sp>
              <p:sp>
                <p:nvSpPr>
                  <p:cNvPr id="2461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1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16" name="Line 131"/>
                  <p:cNvSpPr>
                    <a:spLocks noChangeShapeType="1"/>
                  </p:cNvSpPr>
                  <p:nvPr/>
                </p:nvSpPr>
                <p:spPr bwMode="auto">
                  <a:xfrm>
                    <a:off x="23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17" name="Line 132"/>
                  <p:cNvSpPr>
                    <a:spLocks noChangeShapeType="1"/>
                  </p:cNvSpPr>
                  <p:nvPr/>
                </p:nvSpPr>
                <p:spPr bwMode="auto">
                  <a:xfrm>
                    <a:off x="34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18" name="Line 133"/>
                  <p:cNvSpPr>
                    <a:spLocks noChangeShapeType="1"/>
                  </p:cNvSpPr>
                  <p:nvPr/>
                </p:nvSpPr>
                <p:spPr bwMode="auto">
                  <a:xfrm>
                    <a:off x="46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19" name="Line 134"/>
                  <p:cNvSpPr>
                    <a:spLocks noChangeShapeType="1"/>
                  </p:cNvSpPr>
                  <p:nvPr/>
                </p:nvSpPr>
                <p:spPr bwMode="auto">
                  <a:xfrm>
                    <a:off x="57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20" name="Line 13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0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21" name="Line 1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22" name="Line 1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23" name="Line 13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2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24" name="Line 13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25" name="Line 14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26" name="Line 14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27" name="Line 14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9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28" name="Line 14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12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29" name="Line 14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</p:grpSp>
            <p:grpSp>
              <p:nvGrpSpPr>
                <p:cNvPr id="24593" name="Group 145"/>
                <p:cNvGrpSpPr>
                  <a:grpSpLocks/>
                </p:cNvGrpSpPr>
                <p:nvPr/>
              </p:nvGrpSpPr>
              <p:grpSpPr bwMode="auto">
                <a:xfrm>
                  <a:off x="1888" y="3729"/>
                  <a:ext cx="1984" cy="118"/>
                  <a:chOff x="-141" y="2876"/>
                  <a:chExt cx="1984" cy="118"/>
                </a:xfrm>
              </p:grpSpPr>
              <p:grpSp>
                <p:nvGrpSpPr>
                  <p:cNvPr id="24594" name="Group 146"/>
                  <p:cNvGrpSpPr>
                    <a:grpSpLocks/>
                  </p:cNvGrpSpPr>
                  <p:nvPr/>
                </p:nvGrpSpPr>
                <p:grpSpPr bwMode="auto">
                  <a:xfrm>
                    <a:off x="-141" y="2876"/>
                    <a:ext cx="124" cy="115"/>
                    <a:chOff x="707" y="1508"/>
                    <a:chExt cx="124" cy="109"/>
                  </a:xfrm>
                </p:grpSpPr>
                <p:sp>
                  <p:nvSpPr>
                    <p:cNvPr id="24611" name="Rectangle 14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08"/>
                      <a:ext cx="124" cy="52"/>
                    </a:xfrm>
                    <a:prstGeom prst="rect">
                      <a:avLst/>
                    </a:prstGeom>
                    <a:solidFill>
                      <a:srgbClr val="FFCC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  <p:sp>
                  <p:nvSpPr>
                    <p:cNvPr id="24612" name="Rectangle 1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07" y="1565"/>
                      <a:ext cx="124" cy="52"/>
                    </a:xfrm>
                    <a:prstGeom prst="rect">
                      <a:avLst/>
                    </a:prstGeom>
                    <a:solidFill>
                      <a:srgbClr val="FF6600"/>
                    </a:solidFill>
                    <a:ln w="9525">
                      <a:solidFill>
                        <a:srgbClr val="969696"/>
                      </a:solidFill>
                      <a:miter lim="800000"/>
                      <a:headEnd/>
                      <a:tailEnd/>
                    </a:ln>
                  </p:spPr>
                  <p:txBody>
                    <a:bodyPr wrap="none" lIns="34290" tIns="0" rIns="0" bIns="0" anchor="ctr"/>
                    <a:lstStyle/>
                    <a:p>
                      <a:endParaRPr lang="en-US" sz="900" b="1">
                        <a:latin typeface="Arial" charset="0"/>
                      </a:endParaRPr>
                    </a:p>
                  </p:txBody>
                </p:sp>
              </p:grpSp>
              <p:sp>
                <p:nvSpPr>
                  <p:cNvPr id="24595" name="Rectangle 14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879"/>
                    <a:ext cx="1843" cy="115"/>
                  </a:xfrm>
                  <a:prstGeom prst="rect">
                    <a:avLst/>
                  </a:prstGeom>
                  <a:solidFill>
                    <a:srgbClr val="99FF66"/>
                  </a:solidFill>
                  <a:ln w="9525">
                    <a:solidFill>
                      <a:srgbClr val="969696"/>
                    </a:solidFill>
                    <a:miter lim="800000"/>
                    <a:headEnd/>
                    <a:tailEnd/>
                  </a:ln>
                </p:spPr>
                <p:txBody>
                  <a:bodyPr wrap="none" lIns="0" tIns="0" rIns="0" bIns="0" anchor="ctr"/>
                  <a:lstStyle/>
                  <a:p>
                    <a:pPr algn="ctr"/>
                    <a:endParaRPr lang="en-US" sz="1050" b="1">
                      <a:latin typeface="Arial" charset="0"/>
                    </a:endParaRPr>
                  </a:p>
                </p:txBody>
              </p:sp>
              <p:sp>
                <p:nvSpPr>
                  <p:cNvPr id="24596" name="Line 150"/>
                  <p:cNvSpPr>
                    <a:spLocks noChangeShapeType="1"/>
                  </p:cNvSpPr>
                  <p:nvPr/>
                </p:nvSpPr>
                <p:spPr bwMode="auto">
                  <a:xfrm>
                    <a:off x="11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597" name="Line 151"/>
                  <p:cNvSpPr>
                    <a:spLocks noChangeShapeType="1"/>
                  </p:cNvSpPr>
                  <p:nvPr/>
                </p:nvSpPr>
                <p:spPr bwMode="auto">
                  <a:xfrm>
                    <a:off x="23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598" name="Line 152"/>
                  <p:cNvSpPr>
                    <a:spLocks noChangeShapeType="1"/>
                  </p:cNvSpPr>
                  <p:nvPr/>
                </p:nvSpPr>
                <p:spPr bwMode="auto">
                  <a:xfrm>
                    <a:off x="34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599" name="Line 153"/>
                  <p:cNvSpPr>
                    <a:spLocks noChangeShapeType="1"/>
                  </p:cNvSpPr>
                  <p:nvPr/>
                </p:nvSpPr>
                <p:spPr bwMode="auto">
                  <a:xfrm>
                    <a:off x="460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00" name="Line 154"/>
                  <p:cNvSpPr>
                    <a:spLocks noChangeShapeType="1"/>
                  </p:cNvSpPr>
                  <p:nvPr/>
                </p:nvSpPr>
                <p:spPr bwMode="auto">
                  <a:xfrm>
                    <a:off x="575" y="2879"/>
                    <a:ext cx="0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01" name="Line 155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690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02" name="Line 15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38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03" name="Line 15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80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04" name="Line 15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92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05" name="Line 15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3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06" name="Line 160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151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07" name="Line 161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266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08" name="Line 162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49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09" name="Line 163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612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  <p:sp>
                <p:nvSpPr>
                  <p:cNvPr id="24610" name="Line 16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727" y="2879"/>
                    <a:ext cx="1" cy="115"/>
                  </a:xfrm>
                  <a:prstGeom prst="line">
                    <a:avLst/>
                  </a:prstGeom>
                  <a:noFill/>
                  <a:ln w="9525">
                    <a:solidFill>
                      <a:srgbClr val="969696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 wrap="none" lIns="0" tIns="0" rIns="0" bIns="0" anchor="ctr"/>
                  <a:lstStyle/>
                  <a:p>
                    <a:endParaRPr lang="en-US" sz="1800"/>
                  </a:p>
                </p:txBody>
              </p:sp>
            </p:grpSp>
          </p:grpSp>
        </p:grpSp>
        <p:sp>
          <p:nvSpPr>
            <p:cNvPr id="24583" name="Text Box 174"/>
            <p:cNvSpPr txBox="1">
              <a:spLocks noChangeArrowheads="1"/>
            </p:cNvSpPr>
            <p:nvPr/>
          </p:nvSpPr>
          <p:spPr bwMode="auto">
            <a:xfrm>
              <a:off x="8825755" y="2938828"/>
              <a:ext cx="1219200" cy="4924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Palatino" pitchFamily="18" charset="0"/>
                  <a:cs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en-US" sz="1800" b="1" dirty="0">
                  <a:latin typeface="Arial" charset="0"/>
                </a:rPr>
                <a:t>GPU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395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dirty="0" smtClean="0"/>
              <a:t>Applications Benefit from Both CPU and GPU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smtClean="0"/>
              <a:t>CPUs for sequential parts where latency matters</a:t>
            </a:r>
          </a:p>
          <a:p>
            <a:pPr lvl="1" eaLnBrk="1" hangingPunct="1"/>
            <a:r>
              <a:rPr lang="en-US" dirty="0" smtClean="0"/>
              <a:t>CPUs can be 10+X faster than GPUs for sequential code</a:t>
            </a:r>
          </a:p>
          <a:p>
            <a:pPr lvl="1" eaLnBrk="1" hangingPunct="1"/>
            <a:endParaRPr lang="en-US" dirty="0" smtClean="0"/>
          </a:p>
        </p:txBody>
      </p:sp>
      <p:sp>
        <p:nvSpPr>
          <p:cNvPr id="26628" name="Content Placeholder 3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pPr eaLnBrk="1" hangingPunct="1"/>
            <a:endParaRPr lang="en-US" sz="2100" dirty="0"/>
          </a:p>
          <a:p>
            <a:pPr eaLnBrk="1" hangingPunct="1"/>
            <a:r>
              <a:rPr lang="en-US" sz="2100" dirty="0"/>
              <a:t>GPUs for parallel parts where throughput wins</a:t>
            </a:r>
          </a:p>
          <a:p>
            <a:pPr lvl="1" eaLnBrk="1" hangingPunct="1"/>
            <a:r>
              <a:rPr lang="en-US" sz="1800" dirty="0"/>
              <a:t>GPUs can be 10+X faster than CPUs for parallel code</a:t>
            </a:r>
          </a:p>
        </p:txBody>
      </p:sp>
    </p:spTree>
    <p:extLst>
      <p:ext uri="{BB962C8B-B14F-4D97-AF65-F5344CB8AC3E}">
        <p14:creationId xmlns:p14="http://schemas.microsoft.com/office/powerpoint/2010/main" val="404388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Winning Strategies Use Both CPU and GPU 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600200"/>
            <a:ext cx="4075113" cy="2970610"/>
          </a:xfrm>
        </p:spPr>
        <p:txBody>
          <a:bodyPr/>
          <a:lstStyle/>
          <a:p>
            <a:pPr eaLnBrk="1" hangingPunct="1"/>
            <a:r>
              <a:rPr lang="en-US" smtClean="0"/>
              <a:t>CPUs for sequential parts where latency matters</a:t>
            </a:r>
          </a:p>
          <a:p>
            <a:pPr lvl="1" eaLnBrk="1" hangingPunct="1"/>
            <a:r>
              <a:rPr lang="en-US" smtClean="0"/>
              <a:t>CPUs can be 10+X faster than GPUs for sequential code</a:t>
            </a:r>
          </a:p>
          <a:p>
            <a:pPr lvl="1" eaLnBrk="1" hangingPunct="1"/>
            <a:endParaRPr lang="en-US" smtClean="0"/>
          </a:p>
        </p:txBody>
      </p:sp>
      <p:sp>
        <p:nvSpPr>
          <p:cNvPr id="26628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76700" cy="2970610"/>
          </a:xfrm>
        </p:spPr>
        <p:txBody>
          <a:bodyPr/>
          <a:lstStyle/>
          <a:p>
            <a:pPr eaLnBrk="1" hangingPunct="1"/>
            <a:r>
              <a:rPr lang="en-US" smtClean="0"/>
              <a:t>GPUs for parallel parts where throughput wins</a:t>
            </a:r>
          </a:p>
          <a:p>
            <a:pPr lvl="1" eaLnBrk="1" hangingPunct="1"/>
            <a:r>
              <a:rPr lang="en-US" smtClean="0"/>
              <a:t>GPUs can be 10+X faster than CPUs for parallel code</a:t>
            </a:r>
          </a:p>
        </p:txBody>
      </p:sp>
      <p:sp>
        <p:nvSpPr>
          <p:cNvPr id="9222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43BC92-BD9D-485A-8ABA-79F0D1C9A810}" type="slidenum">
              <a:rPr lang="en-US" smtClean="0"/>
              <a:pPr>
                <a:defRPr/>
              </a:pPr>
              <a:t>29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4A7FD50-8A9D-449D-9573-EE76C377E059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People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895350"/>
            <a:ext cx="6324600" cy="34290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Instructor:</a:t>
            </a:r>
          </a:p>
          <a:p>
            <a:pPr lvl="1" eaLnBrk="1" hangingPunct="1">
              <a:buFontTx/>
              <a:buNone/>
            </a:pPr>
            <a:r>
              <a:rPr lang="en-US" sz="2000" b="1" dirty="0" smtClean="0"/>
              <a:t>Prof </a:t>
            </a:r>
            <a:r>
              <a:rPr lang="en-US" sz="2000" b="1" dirty="0" smtClean="0"/>
              <a:t>Wen-mei Hwu</a:t>
            </a:r>
            <a:endParaRPr lang="en-US" sz="2000" b="1" dirty="0" smtClean="0"/>
          </a:p>
          <a:p>
            <a:pPr lvl="1" eaLnBrk="1" hangingPunct="1">
              <a:buFontTx/>
              <a:buNone/>
            </a:pPr>
            <a:r>
              <a:rPr lang="en-US" sz="2000" dirty="0" smtClean="0"/>
              <a:t>  </a:t>
            </a:r>
            <a:r>
              <a:rPr lang="en-US" sz="2000" dirty="0" smtClean="0"/>
              <a:t>215 </a:t>
            </a:r>
            <a:r>
              <a:rPr lang="en-US" sz="2000" dirty="0" smtClean="0"/>
              <a:t>CSL, </a:t>
            </a:r>
            <a:r>
              <a:rPr lang="en-US" sz="2000" dirty="0" smtClean="0">
                <a:hlinkClick r:id="rId2"/>
              </a:rPr>
              <a:t>w-hwu@illinois.edu</a:t>
            </a:r>
            <a:r>
              <a:rPr lang="en-US" sz="2000" dirty="0" smtClean="0"/>
              <a:t>, </a:t>
            </a:r>
            <a:r>
              <a:rPr lang="en-US" sz="2000" dirty="0" smtClean="0"/>
              <a:t>244-8270</a:t>
            </a:r>
            <a:endParaRPr lang="en-US" sz="2000" dirty="0" smtClean="0"/>
          </a:p>
          <a:p>
            <a:pPr lvl="1" eaLnBrk="1" hangingPunct="1">
              <a:buFontTx/>
              <a:buNone/>
            </a:pPr>
            <a:r>
              <a:rPr lang="en-US" sz="2000" dirty="0" smtClean="0"/>
              <a:t>	</a:t>
            </a:r>
            <a:r>
              <a:rPr lang="en-US" sz="2000" b="1" dirty="0" smtClean="0"/>
              <a:t>use ECE408 to start your e-mail subject line</a:t>
            </a:r>
          </a:p>
          <a:p>
            <a:pPr lvl="1" eaLnBrk="1" hangingPunct="1">
              <a:buFontTx/>
              <a:buNone/>
            </a:pPr>
            <a:r>
              <a:rPr lang="en-US" sz="2000" dirty="0" smtClean="0"/>
              <a:t>  Office hours: </a:t>
            </a:r>
            <a:r>
              <a:rPr lang="en-US" sz="2000" dirty="0" smtClean="0"/>
              <a:t>2-3pm Tuesdays; </a:t>
            </a:r>
            <a:r>
              <a:rPr lang="en-US" sz="2000" dirty="0" smtClean="0"/>
              <a:t>or by appointment</a:t>
            </a:r>
          </a:p>
          <a:p>
            <a:pPr lvl="1" eaLnBrk="1" hangingPunct="1">
              <a:buFontTx/>
              <a:buNone/>
            </a:pPr>
            <a:endParaRPr lang="en-US" sz="2000" dirty="0" smtClean="0"/>
          </a:p>
          <a:p>
            <a:pPr eaLnBrk="1" hangingPunct="1"/>
            <a:r>
              <a:rPr lang="en-US" sz="2400" dirty="0" smtClean="0"/>
              <a:t>Teaching Assistants: </a:t>
            </a:r>
          </a:p>
          <a:p>
            <a:pPr marL="457200" lvl="1" indent="0" eaLnBrk="1" hangingPunct="1">
              <a:buNone/>
            </a:pPr>
            <a:r>
              <a:rPr lang="en-US" sz="2000" b="1" dirty="0" smtClean="0"/>
              <a:t>Cheng Li, Sharon Tang, and Wan Chen</a:t>
            </a:r>
            <a:endParaRPr lang="en-US" sz="2000" dirty="0" smtClean="0"/>
          </a:p>
          <a:p>
            <a:pPr lvl="1" eaLnBrk="1" hangingPunct="1">
              <a:buFontTx/>
              <a:buNone/>
            </a:pPr>
            <a:r>
              <a:rPr lang="en-US" sz="2000" dirty="0" smtClean="0"/>
              <a:t>  Office hours: Check the course website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265114" y="0"/>
            <a:ext cx="8878887" cy="85606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Heterogeneous parallel computing is catching on.</a:t>
            </a:r>
          </a:p>
        </p:txBody>
      </p:sp>
      <p:sp>
        <p:nvSpPr>
          <p:cNvPr id="21" name="Content Placeholder 20"/>
          <p:cNvSpPr>
            <a:spLocks noGrp="1"/>
          </p:cNvSpPr>
          <p:nvPr>
            <p:ph sz="half" idx="2"/>
          </p:nvPr>
        </p:nvSpPr>
        <p:spPr>
          <a:xfrm>
            <a:off x="685801" y="3737372"/>
            <a:ext cx="8304213" cy="833438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280 submissions to GPU Computing Gems</a:t>
            </a:r>
          </a:p>
          <a:p>
            <a:pPr lvl="1" eaLnBrk="1" hangingPunct="1">
              <a:defRPr/>
            </a:pPr>
            <a:r>
              <a:rPr lang="en-US" dirty="0" smtClean="0">
                <a:solidFill>
                  <a:schemeClr val="tx2"/>
                </a:solidFill>
                <a:latin typeface="+mj-lt"/>
              </a:rPr>
              <a:t>110 articles included in two volumes</a:t>
            </a:r>
            <a:endParaRPr lang="en-US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4175" y="994173"/>
            <a:ext cx="1563688" cy="735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Financial Analysis</a:t>
            </a:r>
          </a:p>
        </p:txBody>
      </p:sp>
      <p:sp>
        <p:nvSpPr>
          <p:cNvPr id="6" name="Rounded Rectangle 5"/>
          <p:cNvSpPr/>
          <p:nvPr/>
        </p:nvSpPr>
        <p:spPr>
          <a:xfrm>
            <a:off x="2139950" y="978694"/>
            <a:ext cx="1563688" cy="735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Scientific Simulation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3916363" y="959644"/>
            <a:ext cx="1649412" cy="73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Engineering Simulation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691189" y="969169"/>
            <a:ext cx="1563687" cy="735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Data Intensive Analytics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415214" y="959644"/>
            <a:ext cx="1563687" cy="73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Medical Imaging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404814" y="1933575"/>
            <a:ext cx="1563687" cy="73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Digital Audio Processing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3941764" y="1893094"/>
            <a:ext cx="1565275" cy="735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Computer Vision</a:t>
            </a:r>
          </a:p>
        </p:txBody>
      </p:sp>
      <p:sp>
        <p:nvSpPr>
          <p:cNvPr id="12" name="Rounded Rectangle 11"/>
          <p:cNvSpPr/>
          <p:nvPr/>
        </p:nvSpPr>
        <p:spPr>
          <a:xfrm>
            <a:off x="2139950" y="1913335"/>
            <a:ext cx="1563688" cy="735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Digital Video Processing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5691189" y="1874044"/>
            <a:ext cx="1563687" cy="7346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Biomedical Informatics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407275" y="1888332"/>
            <a:ext cx="1563688" cy="735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Electronic Design Automation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404814" y="2896791"/>
            <a:ext cx="1563687" cy="735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Statistical Modeling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166939" y="2896791"/>
            <a:ext cx="1563687" cy="735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Ray Tracing Rendering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3995739" y="2896791"/>
            <a:ext cx="1563687" cy="735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Interactive Physics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705475" y="2896791"/>
            <a:ext cx="1563688" cy="7358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800" b="1" dirty="0"/>
              <a:t>Numerical Methods</a:t>
            </a:r>
          </a:p>
        </p:txBody>
      </p:sp>
      <p:sp>
        <p:nvSpPr>
          <p:cNvPr id="513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C7A7D27-62F3-4F2E-8F97-F63600A6610B}" type="slidenum">
              <a:rPr lang="en-US" smtClean="0"/>
              <a:pPr>
                <a:defRPr/>
              </a:pPr>
              <a:t>30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Parallel Programming Work Flow</a:t>
            </a:r>
          </a:p>
        </p:txBody>
      </p:sp>
      <p:sp>
        <p:nvSpPr>
          <p:cNvPr id="13315" name="Content Placeholder 5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800" dirty="0" smtClean="0"/>
              <a:t>Identify compute intensive parts of an application</a:t>
            </a:r>
          </a:p>
          <a:p>
            <a:r>
              <a:rPr lang="en-US" sz="2800" dirty="0" smtClean="0"/>
              <a:t>Adopt scalable algorithms</a:t>
            </a:r>
          </a:p>
          <a:p>
            <a:r>
              <a:rPr lang="en-US" sz="2800" dirty="0" smtClean="0"/>
              <a:t>Optimize data arrangements to maximize locality</a:t>
            </a:r>
          </a:p>
          <a:p>
            <a:r>
              <a:rPr lang="en-US" sz="2800" dirty="0" smtClean="0"/>
              <a:t>Performance Tuning</a:t>
            </a:r>
          </a:p>
          <a:p>
            <a:r>
              <a:rPr lang="en-US" sz="2800" dirty="0" smtClean="0"/>
              <a:t>Pay attention to code </a:t>
            </a:r>
            <a:r>
              <a:rPr lang="en-US" sz="2800" b="1" dirty="0" smtClean="0"/>
              <a:t>portability</a:t>
            </a:r>
            <a:r>
              <a:rPr lang="en-US" sz="2800" dirty="0" smtClean="0"/>
              <a:t>, </a:t>
            </a:r>
            <a:r>
              <a:rPr lang="en-US" sz="2800" b="1" dirty="0" smtClean="0"/>
              <a:t>scalability</a:t>
            </a:r>
            <a:r>
              <a:rPr lang="en-US" sz="2800" dirty="0" smtClean="0"/>
              <a:t>, and maintainability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CF0956-2873-4306-A993-549A81F6C42D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93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Parallelism Scalability</a:t>
            </a:r>
          </a:p>
        </p:txBody>
      </p:sp>
      <p:sp>
        <p:nvSpPr>
          <p:cNvPr id="21508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1" y="4686300"/>
            <a:ext cx="1903413" cy="34171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© David Kirk/NVIDIA and Wen-mei W. Hwu, 2007-2016 ECE408/CS483, University of Illinois, Urbana-Champaign</a:t>
            </a:r>
            <a:endParaRPr 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21509" name="Chart 4"/>
          <p:cNvGraphicFramePr>
            <a:graphicFrameLocks/>
          </p:cNvGraphicFramePr>
          <p:nvPr/>
        </p:nvGraphicFramePr>
        <p:xfrm>
          <a:off x="558800" y="990600"/>
          <a:ext cx="8255000" cy="379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00" r:id="rId3" imgW="8254699" imgH="5054022" progId="Excel.Chart.8">
                  <p:embed/>
                </p:oleObj>
              </mc:Choice>
              <mc:Fallback>
                <p:oleObj r:id="rId3" imgW="8254699" imgH="5054022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800" y="990600"/>
                        <a:ext cx="8255000" cy="379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D207B2-A087-4640-BB96-CBCC294A4D9C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148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Algorithm Complexity and </a:t>
            </a:r>
            <a:r>
              <a:rPr lang="en-US" dirty="0" smtClean="0"/>
              <a:t>Data </a:t>
            </a:r>
            <a:r>
              <a:rPr lang="en-US" dirty="0"/>
              <a:t>Scalability</a:t>
            </a:r>
          </a:p>
        </p:txBody>
      </p:sp>
      <p:sp>
        <p:nvSpPr>
          <p:cNvPr id="22532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1" y="4686300"/>
            <a:ext cx="1903413" cy="34171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© David Kirk/NVIDIA and Wen-mei W. Hwu, 2007-2016 ECE408/CS483, University of Illinois, Urbana-Champaign</a:t>
            </a:r>
            <a:endParaRPr lang="en-US" sz="1400" smtClean="0">
              <a:solidFill>
                <a:srgbClr val="000000"/>
              </a:solidFill>
            </a:endParaRPr>
          </a:p>
        </p:txBody>
      </p:sp>
      <p:graphicFrame>
        <p:nvGraphicFramePr>
          <p:cNvPr id="22533" name="Chart 5"/>
          <p:cNvGraphicFramePr>
            <a:graphicFrameLocks/>
          </p:cNvGraphicFramePr>
          <p:nvPr/>
        </p:nvGraphicFramePr>
        <p:xfrm>
          <a:off x="406401" y="933450"/>
          <a:ext cx="8456613" cy="3824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24" r:id="rId3" imgW="8455885" imgH="5102794" progId="Excel.Chart.8">
                  <p:embed/>
                </p:oleObj>
              </mc:Choice>
              <mc:Fallback>
                <p:oleObj r:id="rId3" imgW="8455885" imgH="5102794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401" y="933450"/>
                        <a:ext cx="8456613" cy="3824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D207B2-A087-4640-BB96-CBCC294A4D9C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698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A Real Example of Data </a:t>
            </a:r>
            <a:r>
              <a:rPr lang="en-US" dirty="0" smtClean="0"/>
              <a:t>Scalability</a:t>
            </a:r>
            <a:br>
              <a:rPr lang="en-US" dirty="0" smtClean="0"/>
            </a:br>
            <a:r>
              <a:rPr lang="en-US" dirty="0" smtClean="0"/>
              <a:t>Particle-Mesh </a:t>
            </a:r>
            <a:r>
              <a:rPr lang="en-US" dirty="0"/>
              <a:t>Algorithms</a:t>
            </a:r>
          </a:p>
        </p:txBody>
      </p:sp>
      <p:sp>
        <p:nvSpPr>
          <p:cNvPr id="2560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7010401" y="4686300"/>
            <a:ext cx="1903413" cy="34171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© David Kirk/NVIDIA and Wen-mei W. Hwu, 2007-2016 ECE408/CS483, University of Illinois, Urbana-Champaign</a:t>
            </a:r>
            <a:endParaRPr lang="en-US" sz="1400" smtClean="0">
              <a:solidFill>
                <a:srgbClr val="000000"/>
              </a:solidFill>
            </a:endParaRPr>
          </a:p>
        </p:txBody>
      </p:sp>
      <p:pic>
        <p:nvPicPr>
          <p:cNvPr id="25605" name="Picture 2" descr="cutoffperf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2" t="15871" r="6030" b="7751"/>
          <a:stretch>
            <a:fillRect/>
          </a:stretch>
        </p:blipFill>
        <p:spPr bwMode="auto">
          <a:xfrm>
            <a:off x="533400" y="890588"/>
            <a:ext cx="7615238" cy="3839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8D207B2-A087-4640-BB96-CBCC294A4D9C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1784748"/>
            <a:ext cx="2979738" cy="3358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7010401" y="4686300"/>
            <a:ext cx="1903413" cy="34171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Font typeface="Times New Roman" pitchFamily="18" charset="0"/>
              <a:buNone/>
            </a:pPr>
            <a:r>
              <a:rPr lang="en-US" sz="1400" smtClean="0">
                <a:solidFill>
                  <a:srgbClr val="000000"/>
                </a:solidFill>
              </a:rPr>
              <a:t>© David Kirk/NVIDIA and Wen-mei W. Hwu, 2007-2016 ECE408/CS483, University of Illinois, Urbana-Champaign</a:t>
            </a:r>
            <a:endParaRPr lang="en-US" sz="1400" smtClean="0">
              <a:solidFill>
                <a:srgbClr val="000000"/>
              </a:solidFill>
            </a:endParaRPr>
          </a:p>
        </p:txBody>
      </p:sp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938" y="0"/>
            <a:ext cx="3846513" cy="1920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130153"/>
            <a:ext cx="3352800" cy="2013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38" y="1908573"/>
            <a:ext cx="3230562" cy="3234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-2382"/>
            <a:ext cx="3168650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14" y="-2382"/>
            <a:ext cx="2503487" cy="191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819400" y="1758744"/>
            <a:ext cx="3657600" cy="2000250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32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endParaRPr lang="en-US" sz="2400" dirty="0" smtClean="0"/>
          </a:p>
          <a:p>
            <a:pPr algn="ctr">
              <a:defRPr/>
            </a:pPr>
            <a:r>
              <a:rPr lang="en-US" sz="3600" dirty="0" smtClean="0"/>
              <a:t>Massive Parallelism - Regularity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00D01AE-E3C7-49A5-8890-0CF45AC7A26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517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Load Balance</a:t>
            </a:r>
          </a:p>
        </p:txBody>
      </p:sp>
      <p:sp>
        <p:nvSpPr>
          <p:cNvPr id="28675" name="Content Placeholder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sz="2400" dirty="0" smtClean="0"/>
              <a:t>The total amount of time to complete a parallel job is limited by the thread that takes the longest to finish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1488743" y="2428875"/>
            <a:ext cx="1752600" cy="28575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1488743" y="2828925"/>
            <a:ext cx="1752600" cy="28575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488743" y="3228975"/>
            <a:ext cx="1752600" cy="28575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Rectangle 7"/>
          <p:cNvSpPr>
            <a:spLocks noChangeArrowheads="1"/>
          </p:cNvSpPr>
          <p:nvPr/>
        </p:nvSpPr>
        <p:spPr bwMode="auto">
          <a:xfrm>
            <a:off x="1488743" y="4029075"/>
            <a:ext cx="1752600" cy="28575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" name="Rectangle 8"/>
          <p:cNvSpPr>
            <a:spLocks noChangeArrowheads="1"/>
          </p:cNvSpPr>
          <p:nvPr/>
        </p:nvSpPr>
        <p:spPr bwMode="auto">
          <a:xfrm>
            <a:off x="1488743" y="3629025"/>
            <a:ext cx="1752600" cy="28575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" name="TextBox 14"/>
          <p:cNvSpPr txBox="1">
            <a:spLocks noChangeArrowheads="1"/>
          </p:cNvSpPr>
          <p:nvPr/>
        </p:nvSpPr>
        <p:spPr bwMode="auto">
          <a:xfrm>
            <a:off x="1960232" y="4368403"/>
            <a:ext cx="8002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>
                <a:solidFill>
                  <a:schemeClr val="tx1"/>
                </a:solidFill>
                <a:latin typeface="+mn-lt"/>
              </a:rPr>
              <a:t>good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4993943" y="2428875"/>
            <a:ext cx="685800" cy="28575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8" name="Rectangle 10"/>
          <p:cNvSpPr>
            <a:spLocks noChangeArrowheads="1"/>
          </p:cNvSpPr>
          <p:nvPr/>
        </p:nvSpPr>
        <p:spPr bwMode="auto">
          <a:xfrm>
            <a:off x="4993943" y="2828925"/>
            <a:ext cx="2743200" cy="28575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" name="Rectangle 11"/>
          <p:cNvSpPr>
            <a:spLocks noChangeArrowheads="1"/>
          </p:cNvSpPr>
          <p:nvPr/>
        </p:nvSpPr>
        <p:spPr bwMode="auto">
          <a:xfrm>
            <a:off x="4993943" y="3228975"/>
            <a:ext cx="685800" cy="28575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0" name="Rectangle 12"/>
          <p:cNvSpPr>
            <a:spLocks noChangeArrowheads="1"/>
          </p:cNvSpPr>
          <p:nvPr/>
        </p:nvSpPr>
        <p:spPr bwMode="auto">
          <a:xfrm>
            <a:off x="4993943" y="4029075"/>
            <a:ext cx="685800" cy="28575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Rectangle 13"/>
          <p:cNvSpPr>
            <a:spLocks noChangeArrowheads="1"/>
          </p:cNvSpPr>
          <p:nvPr/>
        </p:nvSpPr>
        <p:spPr bwMode="auto">
          <a:xfrm>
            <a:off x="4993943" y="3629025"/>
            <a:ext cx="685800" cy="285750"/>
          </a:xfrm>
          <a:prstGeom prst="rect">
            <a:avLst/>
          </a:prstGeom>
          <a:solidFill>
            <a:srgbClr val="00B8FF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" name="TextBox 14"/>
          <p:cNvSpPr txBox="1">
            <a:spLocks noChangeArrowheads="1"/>
          </p:cNvSpPr>
          <p:nvPr/>
        </p:nvSpPr>
        <p:spPr bwMode="auto">
          <a:xfrm>
            <a:off x="5959143" y="4371976"/>
            <a:ext cx="73154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  <a:latin typeface="+mn-lt"/>
              </a:rPr>
              <a:t>bad!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David Kirk/NVIDIA and Wen-mei W. Hwu, 2007-2016 ECE408/CS483, University of Illinois, Urbana-Champaign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CF0956-2873-4306-A993-549A81F6C42D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36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3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Global Memory Bandwidth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722314" y="964406"/>
            <a:ext cx="4041775" cy="514350"/>
          </a:xfrm>
        </p:spPr>
        <p:txBody>
          <a:bodyPr/>
          <a:lstStyle/>
          <a:p>
            <a:pPr algn="ctr"/>
            <a:r>
              <a:rPr lang="en-US" smtClean="0"/>
              <a:t>Ideal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half" idx="3"/>
          </p:nvPr>
        </p:nvSpPr>
        <p:spPr>
          <a:xfrm>
            <a:off x="4953001" y="971550"/>
            <a:ext cx="4041775" cy="514350"/>
          </a:xfrm>
        </p:spPr>
        <p:txBody>
          <a:bodyPr/>
          <a:lstStyle/>
          <a:p>
            <a:pPr algn="ctr"/>
            <a:r>
              <a:rPr lang="en-US" smtClean="0"/>
              <a:t>Reality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1"/>
            <a:ext cx="4572000" cy="257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1" y="1608535"/>
            <a:ext cx="2963863" cy="2963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© David Kirk/NVIDIA and Wen-mei W. Hwu, 2007-2016 ECE408/CS483, University of Illinois, Urbana-Champaign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68C9280-C6D3-4250-8F75-CA5F9B02914A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0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/>
      <p:bldP spid="15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dirty="0"/>
              <a:t>Conflicting Data Accesses Cause </a:t>
            </a:r>
            <a:r>
              <a:rPr lang="en-US" dirty="0" smtClean="0"/>
              <a:t>Serialization </a:t>
            </a:r>
            <a:r>
              <a:rPr lang="en-US" dirty="0"/>
              <a:t>and Delays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819150"/>
            <a:ext cx="3886200" cy="34290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Massively parallel execution cannot afford serialization</a:t>
            </a:r>
          </a:p>
          <a:p>
            <a:endParaRPr lang="en-US" sz="2400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Contentions in accessing critical data causes serialization</a:t>
            </a:r>
            <a:endParaRPr lang="en-US" dirty="0" smtClean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876550"/>
            <a:ext cx="3657600" cy="182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52550"/>
            <a:ext cx="21399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6C01BD4-80EA-4DC2-A2D7-3E2855BD15EB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66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the stake?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685800" y="895350"/>
            <a:ext cx="7924800" cy="3429000"/>
          </a:xfrm>
        </p:spPr>
        <p:txBody>
          <a:bodyPr/>
          <a:lstStyle/>
          <a:p>
            <a:pPr>
              <a:defRPr/>
            </a:pPr>
            <a:endParaRPr lang="en-US" dirty="0" smtClean="0"/>
          </a:p>
          <a:p>
            <a:pPr>
              <a:defRPr/>
            </a:pPr>
            <a:r>
              <a:rPr lang="en-US" dirty="0" smtClean="0"/>
              <a:t>Scalable </a:t>
            </a:r>
            <a:r>
              <a:rPr lang="en-US" dirty="0"/>
              <a:t>and portable software lasts through many hardware generations</a:t>
            </a:r>
          </a:p>
          <a:p>
            <a:pPr>
              <a:defRPr/>
            </a:pPr>
            <a:endParaRPr lang="en-US" dirty="0"/>
          </a:p>
          <a:p>
            <a:pPr marL="0" indent="0" algn="ctr">
              <a:buFont typeface="Arial" pitchFamily="34" charset="0"/>
              <a:buNone/>
              <a:defRPr/>
            </a:pPr>
            <a:r>
              <a:rPr lang="en-US" sz="3600" i="1" dirty="0"/>
              <a:t>Scalable algorithms and libraries can be the best legacy we can leave behind from this </a:t>
            </a:r>
            <a:r>
              <a:rPr lang="en-US" sz="3600" i="1" dirty="0" smtClean="0"/>
              <a:t>era</a:t>
            </a:r>
          </a:p>
          <a:p>
            <a:pPr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CF0956-2873-4306-A993-549A81F6C42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316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Brief Bio of </a:t>
            </a:r>
            <a:r>
              <a:rPr lang="en-US" dirty="0" smtClean="0"/>
              <a:t>Wen-mei Hwu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701211" y="1028700"/>
            <a:ext cx="8382000" cy="3429000"/>
          </a:xfrm>
        </p:spPr>
        <p:txBody>
          <a:bodyPr/>
          <a:lstStyle/>
          <a:p>
            <a:r>
              <a:rPr lang="en-US" sz="2400" dirty="0" smtClean="0"/>
              <a:t>Ph.D. </a:t>
            </a:r>
            <a:r>
              <a:rPr lang="en-US" sz="2400" dirty="0" smtClean="0"/>
              <a:t>from University of </a:t>
            </a:r>
            <a:r>
              <a:rPr lang="en-US" sz="2400" dirty="0" smtClean="0"/>
              <a:t>California, 1987</a:t>
            </a:r>
            <a:endParaRPr lang="en-US" sz="2400" dirty="0" smtClean="0"/>
          </a:p>
          <a:p>
            <a:r>
              <a:rPr lang="en-US" sz="2400" dirty="0" smtClean="0"/>
              <a:t>Research: Computer </a:t>
            </a:r>
            <a:r>
              <a:rPr lang="en-US" sz="2400" dirty="0" smtClean="0"/>
              <a:t>Architecture and Parallel Computing</a:t>
            </a:r>
            <a:endParaRPr lang="en-US" sz="2400" dirty="0" smtClean="0"/>
          </a:p>
          <a:p>
            <a:r>
              <a:rPr lang="en-US" sz="2400" dirty="0" smtClean="0"/>
              <a:t>Professor of ECE since </a:t>
            </a:r>
            <a:r>
              <a:rPr lang="en-US" sz="2400" dirty="0" smtClean="0"/>
              <a:t>1987</a:t>
            </a:r>
            <a:endParaRPr lang="en-US" sz="2400" dirty="0"/>
          </a:p>
          <a:p>
            <a:r>
              <a:rPr lang="en-US" sz="2400" dirty="0" smtClean="0"/>
              <a:t>Chief Scientist of Parallel Computing Institute, Co-PI Blue Waters</a:t>
            </a:r>
          </a:p>
          <a:p>
            <a:r>
              <a:rPr lang="en-US" sz="2400" dirty="0" smtClean="0"/>
              <a:t>Director of several research centers, most recently IBM C3SR</a:t>
            </a:r>
            <a:endParaRPr lang="en-US" sz="2400" dirty="0" smtClean="0"/>
          </a:p>
          <a:p>
            <a:r>
              <a:rPr lang="en-US" sz="2400" dirty="0" smtClean="0"/>
              <a:t>CTO and co-founder MulticoreWare</a:t>
            </a:r>
          </a:p>
          <a:p>
            <a:r>
              <a:rPr lang="en-US" sz="2400" dirty="0" smtClean="0"/>
              <a:t>Advisor and Board Member to 8 startups to date</a:t>
            </a:r>
            <a:endParaRPr lang="en-US" sz="2400" dirty="0"/>
          </a:p>
          <a:p>
            <a:r>
              <a:rPr lang="en-US" sz="2400" dirty="0" smtClean="0"/>
              <a:t>Researcher</a:t>
            </a:r>
            <a:r>
              <a:rPr lang="en-US" sz="2400" dirty="0" smtClean="0"/>
              <a:t>, </a:t>
            </a:r>
            <a:r>
              <a:rPr lang="en-US" sz="2400" dirty="0" smtClean="0"/>
              <a:t>teacher, author, technologist, and entrepreneur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B880E6F-77EC-4E3E-A234-6C6A6E5492AB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7272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Any More Questions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28675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5A6A9E6-2F9E-4F2D-BAD1-EF4D2C56B511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1450"/>
            <a:ext cx="8305800" cy="857250"/>
          </a:xfrm>
        </p:spPr>
        <p:txBody>
          <a:bodyPr/>
          <a:lstStyle/>
          <a:p>
            <a:r>
              <a:rPr lang="en-US" dirty="0" smtClean="0"/>
              <a:t>How we will run the course </a:t>
            </a:r>
            <a:br>
              <a:rPr lang="en-US" dirty="0" smtClean="0"/>
            </a:br>
            <a:r>
              <a:rPr lang="en-US" dirty="0" smtClean="0"/>
              <a:t>Fall </a:t>
            </a:r>
            <a:r>
              <a:rPr lang="en-US" dirty="0" smtClean="0"/>
              <a:t>2016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276350"/>
            <a:ext cx="7924800" cy="3429000"/>
          </a:xfrm>
        </p:spPr>
        <p:txBody>
          <a:bodyPr/>
          <a:lstStyle/>
          <a:p>
            <a:r>
              <a:rPr lang="en-US" sz="2400" dirty="0" smtClean="0"/>
              <a:t>Lecture Video for each major topical segment is on-line.  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Your responsibility is to absorb BEFORE corresponding lecture</a:t>
            </a:r>
          </a:p>
          <a:p>
            <a:pPr lvl="1"/>
            <a:endParaRPr lang="en-US" sz="2000" dirty="0"/>
          </a:p>
          <a:p>
            <a:r>
              <a:rPr lang="en-US" sz="2400" dirty="0" smtClean="0"/>
              <a:t>Lectures by me when I am in town.</a:t>
            </a:r>
          </a:p>
          <a:p>
            <a:r>
              <a:rPr lang="en-US" sz="2400" dirty="0" smtClean="0"/>
              <a:t>Flipped classroom by</a:t>
            </a:r>
            <a:r>
              <a:rPr lang="en-US" sz="2400" dirty="0" smtClean="0"/>
              <a:t> </a:t>
            </a:r>
            <a:r>
              <a:rPr lang="en-US" sz="2400" dirty="0" smtClean="0"/>
              <a:t>Carl Pearson when I am traveling –</a:t>
            </a:r>
            <a:r>
              <a:rPr lang="en-US" sz="2400" dirty="0" smtClean="0"/>
              <a:t> </a:t>
            </a:r>
            <a:r>
              <a:rPr lang="en-US" sz="2400" dirty="0" smtClean="0"/>
              <a:t>discuss </a:t>
            </a:r>
            <a:r>
              <a:rPr lang="en-US" sz="2400" dirty="0" smtClean="0"/>
              <a:t>finer </a:t>
            </a:r>
            <a:r>
              <a:rPr lang="en-US" sz="2400" dirty="0" smtClean="0"/>
              <a:t>points, </a:t>
            </a:r>
            <a:r>
              <a:rPr lang="en-US" sz="2400" dirty="0" smtClean="0"/>
              <a:t>answer questions</a:t>
            </a:r>
            <a:r>
              <a:rPr lang="en-US" sz="2400" dirty="0" smtClean="0"/>
              <a:t>, work through problems.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4CF0956-2873-4306-A993-549A81F6C42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610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C089BDF-34CE-45F3-BEED-1569A981914A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1024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77"/>
            <a:ext cx="7924800" cy="735273"/>
          </a:xfrm>
        </p:spPr>
        <p:txBody>
          <a:bodyPr/>
          <a:lstStyle/>
          <a:p>
            <a:pPr eaLnBrk="1" hangingPunct="1"/>
            <a:r>
              <a:rPr lang="en-US" dirty="0" smtClean="0"/>
              <a:t>Web Resources</a:t>
            </a:r>
          </a:p>
        </p:txBody>
      </p:sp>
      <p:sp>
        <p:nvSpPr>
          <p:cNvPr id="1024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42950"/>
            <a:ext cx="7924800" cy="382905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Website</a:t>
            </a:r>
            <a:r>
              <a:rPr lang="en-US" sz="2800" dirty="0"/>
              <a:t>: </a:t>
            </a:r>
            <a:r>
              <a:rPr lang="en-US" sz="1800" dirty="0">
                <a:solidFill>
                  <a:srgbClr val="0070C0"/>
                </a:solidFill>
                <a:hlinkClick r:id="rId2"/>
              </a:rPr>
              <a:t>https://</a:t>
            </a:r>
            <a:r>
              <a:rPr lang="en-US" sz="1800" dirty="0" smtClean="0">
                <a:solidFill>
                  <a:srgbClr val="0070C0"/>
                </a:solidFill>
                <a:hlinkClick r:id="rId2"/>
              </a:rPr>
              <a:t>wiki.cites.illinois.edu/wiki/display/ece408f16</a:t>
            </a:r>
            <a:endParaRPr lang="en-US" sz="1800" dirty="0" smtClean="0">
              <a:solidFill>
                <a:srgbClr val="0070C0"/>
              </a:solidFill>
            </a:endParaRPr>
          </a:p>
          <a:p>
            <a:pPr lvl="1" eaLnBrk="1" hangingPunct="1"/>
            <a:r>
              <a:rPr lang="en-US" sz="1600" dirty="0" smtClean="0"/>
              <a:t>login to see the home page</a:t>
            </a:r>
            <a:endParaRPr lang="en-US" sz="1600" dirty="0" smtClean="0"/>
          </a:p>
          <a:p>
            <a:pPr lvl="1" eaLnBrk="1" hangingPunct="1"/>
            <a:r>
              <a:rPr lang="en-US" sz="1600" dirty="0" smtClean="0"/>
              <a:t>Handouts and lecture slides/recordings</a:t>
            </a:r>
          </a:p>
          <a:p>
            <a:pPr lvl="1" eaLnBrk="1" hangingPunct="1"/>
            <a:r>
              <a:rPr lang="en-US" sz="1800" dirty="0" smtClean="0"/>
              <a:t>Textbook chapters, documentation, software resources</a:t>
            </a:r>
          </a:p>
          <a:p>
            <a:pPr lvl="1" eaLnBrk="1" hangingPunct="1"/>
            <a:r>
              <a:rPr lang="en-US" sz="1800" u="sng" dirty="0" smtClean="0"/>
              <a:t>Note</a:t>
            </a:r>
            <a:r>
              <a:rPr lang="en-US" sz="1800" dirty="0" smtClean="0"/>
              <a:t>: While we’ll make an effort to post announcements on the web, we can’t guarantee it, and won’t make any allowances for people who miss things in class.</a:t>
            </a:r>
          </a:p>
          <a:p>
            <a:pPr eaLnBrk="1" hangingPunct="1"/>
            <a:r>
              <a:rPr lang="en-US" sz="2400" dirty="0" smtClean="0"/>
              <a:t>Web board discussions in Piazza</a:t>
            </a:r>
          </a:p>
          <a:p>
            <a:pPr lvl="1" eaLnBrk="1" hangingPunct="1"/>
            <a:r>
              <a:rPr lang="en-US" sz="1800" dirty="0" smtClean="0"/>
              <a:t>Channel for electronic announcements</a:t>
            </a:r>
          </a:p>
          <a:p>
            <a:pPr lvl="1" eaLnBrk="1" hangingPunct="1"/>
            <a:r>
              <a:rPr lang="en-US" sz="1800" dirty="0" smtClean="0"/>
              <a:t>Forum for Q&amp;A - the TAs and Professors read the board, and your classmates often have answers</a:t>
            </a:r>
          </a:p>
          <a:p>
            <a:pPr eaLnBrk="1" hangingPunct="1"/>
            <a:r>
              <a:rPr lang="en-US" sz="2400" dirty="0" smtClean="0"/>
              <a:t>Compass - grades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1128983-023D-43E2-881D-B133282283E9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Grading </a:t>
            </a:r>
            <a:endParaRPr lang="en-US" sz="3600" dirty="0" smtClean="0"/>
          </a:p>
        </p:txBody>
      </p:sp>
      <p:sp>
        <p:nvSpPr>
          <p:cNvPr id="112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9248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Exams: 35%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Exam 1: 15%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Exam 2: 20%</a:t>
            </a:r>
            <a:endParaRPr lang="en-US" sz="24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Labs (Machine Problems): 35%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 Passing Datasets 70%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 </a:t>
            </a:r>
            <a:r>
              <a:rPr lang="en-US" sz="2000" dirty="0" smtClean="0"/>
              <a:t>Questions </a:t>
            </a:r>
            <a:r>
              <a:rPr lang="en-US" sz="2000" dirty="0"/>
              <a:t>30</a:t>
            </a:r>
            <a:r>
              <a:rPr lang="en-US" sz="2000" dirty="0" smtClean="0"/>
              <a:t>%</a:t>
            </a:r>
          </a:p>
          <a:p>
            <a:pPr eaLnBrk="1" hangingPunct="1">
              <a:lnSpc>
                <a:spcPct val="90000"/>
              </a:lnSpc>
            </a:pPr>
            <a:r>
              <a:rPr lang="en-US" sz="3200" dirty="0" smtClean="0"/>
              <a:t>Project</a:t>
            </a:r>
            <a:r>
              <a:rPr lang="en-US" sz="3200" dirty="0" smtClean="0"/>
              <a:t>: </a:t>
            </a:r>
            <a:r>
              <a:rPr lang="en-US" sz="3200" dirty="0" smtClean="0"/>
              <a:t>30</a:t>
            </a:r>
            <a:r>
              <a:rPr lang="en-US" sz="3200" dirty="0" smtClean="0"/>
              <a:t>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Automatic Demo/Functionality: 50%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Final Report: 30%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/>
              <a:t>Automatic Performance Ranking with full functionality: 20%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46783F3F-CA9A-483B-B631-32503C8BBBB5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143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Academic Honesty</a:t>
            </a:r>
          </a:p>
        </p:txBody>
      </p:sp>
      <p:sp>
        <p:nvSpPr>
          <p:cNvPr id="1434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You are allowed and encouraged to discuss assignments with other students in the class.  Getting verbal advice/help from people who’ve already taken the course is also fine.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>
                <a:solidFill>
                  <a:srgbClr val="FF0000"/>
                </a:solidFill>
              </a:rPr>
              <a:t>Any reference to assignments from previous terms or web postings is unacceptable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dirty="0" smtClean="0"/>
              <a:t>Any copying of non-trivial code is unacceptable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Non-trivial = more than a line or so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 dirty="0" smtClean="0"/>
              <a:t>Includes reading someone else’s code and then going off to write your own.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F63ED7CD-D321-4A4E-B83C-95AA9B193281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Academic Honesty (cont.)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Giving/receiving help on an exam is unacceptable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Penalties for academic dishonesty:</a:t>
            </a:r>
          </a:p>
          <a:p>
            <a:pPr lvl="1" eaLnBrk="1" hangingPunct="1"/>
            <a:r>
              <a:rPr lang="en-US" sz="2400" dirty="0" smtClean="0"/>
              <a:t>Zero on the assignment for the first occasion</a:t>
            </a:r>
          </a:p>
          <a:p>
            <a:pPr lvl="1" eaLnBrk="1" hangingPunct="1"/>
            <a:r>
              <a:rPr lang="en-US" sz="2400" dirty="0" smtClean="0"/>
              <a:t>Automatic failure of the course for repeat offenses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F7E5701C07FE4C88726E33167A9651" ma:contentTypeVersion="0" ma:contentTypeDescription="Create a new document." ma:contentTypeScope="" ma:versionID="0822269d8b3b0ff3f160990b0f3be284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AFB775-04D7-491E-9397-0C537D08EE00}"/>
</file>

<file path=customXml/itemProps2.xml><?xml version="1.0" encoding="utf-8"?>
<ds:datastoreItem xmlns:ds="http://schemas.openxmlformats.org/officeDocument/2006/customXml" ds:itemID="{8AFE3D30-2CDC-4EED-9C4E-38674CA736C8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B9B8331-584E-4890-AEE7-567A530751D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23159</TotalTime>
  <Words>1635</Words>
  <Application>Microsoft Office PowerPoint</Application>
  <PresentationFormat>On-screen Show (16:9)</PresentationFormat>
  <Paragraphs>312</Paragraphs>
  <Slides>40</Slides>
  <Notes>5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40</vt:i4>
      </vt:variant>
    </vt:vector>
  </HeadingPairs>
  <TitlesOfParts>
    <vt:vector size="52" baseType="lpstr">
      <vt:lpstr>Arial Unicode MS</vt:lpstr>
      <vt:lpstr>ＭＳ Ｐゴシック</vt:lpstr>
      <vt:lpstr>Arial</vt:lpstr>
      <vt:lpstr>Arial Narrow</vt:lpstr>
      <vt:lpstr>Calibri</vt:lpstr>
      <vt:lpstr>Droid Sans</vt:lpstr>
      <vt:lpstr>Palatino</vt:lpstr>
      <vt:lpstr>Times New Roman</vt:lpstr>
      <vt:lpstr>Wingdings</vt:lpstr>
      <vt:lpstr>Default Design</vt:lpstr>
      <vt:lpstr>Microsoft Excel Chart</vt:lpstr>
      <vt:lpstr>Chart</vt:lpstr>
      <vt:lpstr>ECE408 / CS483  Fall 2016  Applied Parallel Programming   Lecture 1: Introduction</vt:lpstr>
      <vt:lpstr>Course Goals</vt:lpstr>
      <vt:lpstr>People</vt:lpstr>
      <vt:lpstr>Brief Bio of Wen-mei Hwu</vt:lpstr>
      <vt:lpstr>How we will run the course  Fall 2016</vt:lpstr>
      <vt:lpstr>Web Resources</vt:lpstr>
      <vt:lpstr>Grading </vt:lpstr>
      <vt:lpstr>Academic Honesty</vt:lpstr>
      <vt:lpstr>Academic Honesty (cont.)</vt:lpstr>
      <vt:lpstr>Competition Team Project</vt:lpstr>
      <vt:lpstr>Text/Notes</vt:lpstr>
      <vt:lpstr>Tentative Schedule (Class Schedule Tab in Wiki)</vt:lpstr>
      <vt:lpstr>PowerPoint Presentation</vt:lpstr>
      <vt:lpstr>PowerPoint Presentation</vt:lpstr>
      <vt:lpstr>Examples of Paradigm Shift</vt:lpstr>
      <vt:lpstr>Diving deeper into computational microscope</vt:lpstr>
      <vt:lpstr>PowerPoint Presentation</vt:lpstr>
      <vt:lpstr>Post-Dennard technology pivot - heterogeneity</vt:lpstr>
      <vt:lpstr>Dennard Scaling of MOS Devices</vt:lpstr>
      <vt:lpstr>Frequency Scaled Too Fast 1993-2003</vt:lpstr>
      <vt:lpstr>Total Processor Power Increased  (super-scaling of frequency and chip size) </vt:lpstr>
      <vt:lpstr>PowerPoint Presentation</vt:lpstr>
      <vt:lpstr>Blue Waters Computing System Operational at Illinois since 3/2013</vt:lpstr>
      <vt:lpstr>Cray XK7 Compute Node</vt:lpstr>
      <vt:lpstr>Qualcomm SoC for Mobile</vt:lpstr>
      <vt:lpstr>CPUs: Latency Oriented Design </vt:lpstr>
      <vt:lpstr>GPUs: Throughput Oriented Design</vt:lpstr>
      <vt:lpstr>Applications Benefit from Both CPU and GPU </vt:lpstr>
      <vt:lpstr>Winning Strategies Use Both CPU and GPU </vt:lpstr>
      <vt:lpstr>Heterogeneous parallel computing is catching on.</vt:lpstr>
      <vt:lpstr>Parallel Programming Work Flow</vt:lpstr>
      <vt:lpstr>Parallelism Scalability</vt:lpstr>
      <vt:lpstr>Algorithm Complexity and Data Scalability</vt:lpstr>
      <vt:lpstr>A Real Example of Data Scalability Particle-Mesh Algorithms</vt:lpstr>
      <vt:lpstr>PowerPoint Presentation</vt:lpstr>
      <vt:lpstr>Load Balance</vt:lpstr>
      <vt:lpstr>Global Memory Bandwidth</vt:lpstr>
      <vt:lpstr>Conflicting Data Accesses Cause Serialization and Delays</vt:lpstr>
      <vt:lpstr>What is the stake?</vt:lpstr>
      <vt:lpstr>Any More 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Hwu</dc:creator>
  <cp:lastModifiedBy>Wen-mei Hwu</cp:lastModifiedBy>
  <cp:revision>170</cp:revision>
  <dcterms:created xsi:type="dcterms:W3CDTF">1601-01-01T00:00:00Z</dcterms:created>
  <dcterms:modified xsi:type="dcterms:W3CDTF">2016-08-23T14:11:34Z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0x010100FCF7E5701C07FE4C88726E33167A9651</vt:lpwstr>
  </property>
</Properties>
</file>